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50" r:id="rId2"/>
  </p:sldMasterIdLst>
  <p:notesMasterIdLst>
    <p:notesMasterId r:id="rId88"/>
  </p:notesMasterIdLst>
  <p:sldIdLst>
    <p:sldId id="265" r:id="rId3"/>
    <p:sldId id="267" r:id="rId4"/>
    <p:sldId id="270" r:id="rId5"/>
    <p:sldId id="327" r:id="rId6"/>
    <p:sldId id="328" r:id="rId7"/>
    <p:sldId id="329" r:id="rId8"/>
    <p:sldId id="331" r:id="rId9"/>
    <p:sldId id="330" r:id="rId10"/>
    <p:sldId id="333" r:id="rId11"/>
    <p:sldId id="335" r:id="rId12"/>
    <p:sldId id="337" r:id="rId13"/>
    <p:sldId id="339" r:id="rId14"/>
    <p:sldId id="336" r:id="rId15"/>
    <p:sldId id="340" r:id="rId16"/>
    <p:sldId id="341" r:id="rId17"/>
    <p:sldId id="342" r:id="rId18"/>
    <p:sldId id="343" r:id="rId19"/>
    <p:sldId id="344" r:id="rId20"/>
    <p:sldId id="346" r:id="rId21"/>
    <p:sldId id="345" r:id="rId22"/>
    <p:sldId id="348" r:id="rId23"/>
    <p:sldId id="347" r:id="rId24"/>
    <p:sldId id="349" r:id="rId25"/>
    <p:sldId id="350" r:id="rId26"/>
    <p:sldId id="351" r:id="rId27"/>
    <p:sldId id="352" r:id="rId28"/>
    <p:sldId id="354" r:id="rId29"/>
    <p:sldId id="355" r:id="rId30"/>
    <p:sldId id="358" r:id="rId31"/>
    <p:sldId id="381" r:id="rId32"/>
    <p:sldId id="357" r:id="rId33"/>
    <p:sldId id="359" r:id="rId34"/>
    <p:sldId id="360" r:id="rId35"/>
    <p:sldId id="361" r:id="rId36"/>
    <p:sldId id="362" r:id="rId37"/>
    <p:sldId id="266" r:id="rId38"/>
    <p:sldId id="275" r:id="rId39"/>
    <p:sldId id="363" r:id="rId40"/>
    <p:sldId id="364" r:id="rId41"/>
    <p:sldId id="365" r:id="rId42"/>
    <p:sldId id="263" r:id="rId43"/>
    <p:sldId id="278" r:id="rId44"/>
    <p:sldId id="279" r:id="rId45"/>
    <p:sldId id="282" r:id="rId46"/>
    <p:sldId id="366" r:id="rId47"/>
    <p:sldId id="367" r:id="rId48"/>
    <p:sldId id="368" r:id="rId49"/>
    <p:sldId id="292" r:id="rId50"/>
    <p:sldId id="293" r:id="rId51"/>
    <p:sldId id="294" r:id="rId52"/>
    <p:sldId id="369" r:id="rId53"/>
    <p:sldId id="370" r:id="rId54"/>
    <p:sldId id="371" r:id="rId55"/>
    <p:sldId id="373" r:id="rId56"/>
    <p:sldId id="372" r:id="rId57"/>
    <p:sldId id="374" r:id="rId58"/>
    <p:sldId id="375" r:id="rId59"/>
    <p:sldId id="376" r:id="rId60"/>
    <p:sldId id="377" r:id="rId61"/>
    <p:sldId id="298" r:id="rId62"/>
    <p:sldId id="296" r:id="rId63"/>
    <p:sldId id="300" r:id="rId64"/>
    <p:sldId id="301" r:id="rId65"/>
    <p:sldId id="302" r:id="rId66"/>
    <p:sldId id="303" r:id="rId67"/>
    <p:sldId id="306" r:id="rId68"/>
    <p:sldId id="309" r:id="rId69"/>
    <p:sldId id="395" r:id="rId70"/>
    <p:sldId id="397" r:id="rId71"/>
    <p:sldId id="398" r:id="rId72"/>
    <p:sldId id="396" r:id="rId73"/>
    <p:sldId id="382" r:id="rId74"/>
    <p:sldId id="378" r:id="rId75"/>
    <p:sldId id="383" r:id="rId76"/>
    <p:sldId id="379" r:id="rId77"/>
    <p:sldId id="384" r:id="rId78"/>
    <p:sldId id="385" r:id="rId79"/>
    <p:sldId id="386" r:id="rId80"/>
    <p:sldId id="387" r:id="rId81"/>
    <p:sldId id="388" r:id="rId82"/>
    <p:sldId id="389" r:id="rId83"/>
    <p:sldId id="390" r:id="rId84"/>
    <p:sldId id="391" r:id="rId85"/>
    <p:sldId id="392" r:id="rId86"/>
    <p:sldId id="393"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66" autoAdjust="0"/>
    <p:restoredTop sz="94660"/>
  </p:normalViewPr>
  <p:slideViewPr>
    <p:cSldViewPr snapToGrid="0">
      <p:cViewPr varScale="1">
        <p:scale>
          <a:sx n="87" d="100"/>
          <a:sy n="87" d="100"/>
        </p:scale>
        <p:origin x="401"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viewProps" Target="viewProp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E77183-FB19-4C11-8A95-A9AD10570A80}" type="datetimeFigureOut">
              <a:rPr lang="en-US"/>
              <a:t>9/26/2021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DF68DE-7A67-42A8-AAFC-CBD89B23F17F}" type="slidenum">
              <a:rPr lang="en-US"/>
              <a:t>‹#›</a:t>
            </a:fld>
            <a:endParaRPr lang="en-US"/>
          </a:p>
        </p:txBody>
      </p:sp>
    </p:spTree>
    <p:extLst>
      <p:ext uri="{BB962C8B-B14F-4D97-AF65-F5344CB8AC3E}">
        <p14:creationId xmlns:p14="http://schemas.microsoft.com/office/powerpoint/2010/main" val="1733546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5B9E8E-684C-4944-8F9A-BB12C2D0E83F}" type="slidenum">
              <a:rPr lang="en-US" smtClean="0"/>
              <a:t>1</a:t>
            </a:fld>
            <a:endParaRPr lang="en-US"/>
          </a:p>
        </p:txBody>
      </p:sp>
    </p:spTree>
    <p:extLst>
      <p:ext uri="{BB962C8B-B14F-4D97-AF65-F5344CB8AC3E}">
        <p14:creationId xmlns:p14="http://schemas.microsoft.com/office/powerpoint/2010/main" val="3957801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4F8837BD-AABD-E949-85D8-9EF73A494020}" type="datetimeFigureOut">
              <a:rPr lang="en-US" smtClean="0"/>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27511831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F8837BD-AABD-E949-85D8-9EF73A494020}" type="datetimeFigureOut">
              <a:rPr lang="en-US" smtClean="0"/>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231591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F8837BD-AABD-E949-85D8-9EF73A494020}" type="datetimeFigureOut">
              <a:rPr lang="en-US" smtClean="0"/>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23141547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F8837BD-AABD-E949-85D8-9EF73A494020}" type="datetimeFigureOut">
              <a:rPr lang="en-US" smtClean="0"/>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8099705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4F8837BD-AABD-E949-85D8-9EF73A494020}" type="datetimeFigureOut">
              <a:rPr lang="en-US" smtClean="0"/>
              <a:t>9/26/2021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13564784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4F8837BD-AABD-E949-85D8-9EF73A494020}" type="datetimeFigureOut">
              <a:rPr lang="en-US" smtClean="0"/>
              <a:t>9/26/2021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9406756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8837BD-AABD-E949-85D8-9EF73A494020}" type="datetimeFigureOut">
              <a:rPr lang="en-US" smtClean="0"/>
              <a:t>9/26/2021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1787848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F8837BD-AABD-E949-85D8-9EF73A494020}" type="datetimeFigureOut">
              <a:rPr lang="en-US" smtClean="0"/>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429883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F8837BD-AABD-E949-85D8-9EF73A494020}" type="datetimeFigureOut">
              <a:rPr lang="en-US" smtClean="0"/>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18154301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F8837BD-AABD-E949-85D8-9EF73A494020}" type="datetimeFigureOut">
              <a:rPr lang="en-US" smtClean="0"/>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22785322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F8837BD-AABD-E949-85D8-9EF73A494020}" type="datetimeFigureOut">
              <a:rPr lang="en-US" smtClean="0"/>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2696816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9/26/2021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9/26/2021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9/26/2021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8837BD-AABD-E949-85D8-9EF73A494020}" type="datetimeFigureOut">
              <a:rPr lang="en-US" smtClean="0"/>
              <a:t>9/26/2021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C7FBB6-439C-AF43-9711-0D3DDFD8C439}" type="slidenum">
              <a:rPr lang="en-US" smtClean="0"/>
              <a:t>‹#›</a:t>
            </a:fld>
            <a:endParaRPr lang="en-US"/>
          </a:p>
        </p:txBody>
      </p:sp>
    </p:spTree>
    <p:extLst>
      <p:ext uri="{BB962C8B-B14F-4D97-AF65-F5344CB8AC3E}">
        <p14:creationId xmlns:p14="http://schemas.microsoft.com/office/powerpoint/2010/main" val="3990279579"/>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tinkercad.com/things/d36tNuBWWtg-fantabulous-migelo-sango/editel?tenant=circuits" TargetMode="Externa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jpeg"/><Relationship Id="rId4" Type="http://schemas.openxmlformats.org/officeDocument/2006/relationships/image" Target="../media/image48.png"/><Relationship Id="rId9" Type="http://schemas.openxmlformats.org/officeDocument/2006/relationships/image" Target="../media/image5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1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8.jpeg"/><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7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70.png"/><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022EE1-1799-C043-8F40-26865FDB07CE}"/>
              </a:ext>
            </a:extLst>
          </p:cNvPr>
          <p:cNvPicPr>
            <a:picLocks noChangeAspect="1"/>
          </p:cNvPicPr>
          <p:nvPr/>
        </p:nvPicPr>
        <p:blipFill>
          <a:blip r:embed="rId3"/>
          <a:stretch>
            <a:fillRect/>
          </a:stretch>
        </p:blipFill>
        <p:spPr>
          <a:xfrm>
            <a:off x="784083" y="2136223"/>
            <a:ext cx="4516044" cy="2585555"/>
          </a:xfrm>
          <a:prstGeom prst="rect">
            <a:avLst/>
          </a:prstGeom>
        </p:spPr>
      </p:pic>
      <p:cxnSp>
        <p:nvCxnSpPr>
          <p:cNvPr id="7" name="Straight Connector 6">
            <a:extLst>
              <a:ext uri="{FF2B5EF4-FFF2-40B4-BE49-F238E27FC236}">
                <a16:creationId xmlns:a16="http://schemas.microsoft.com/office/drawing/2014/main" id="{A92B6281-F83B-0547-A216-EC88994C622B}"/>
              </a:ext>
            </a:extLst>
          </p:cNvPr>
          <p:cNvCxnSpPr>
            <a:cxnSpLocks/>
          </p:cNvCxnSpPr>
          <p:nvPr/>
        </p:nvCxnSpPr>
        <p:spPr>
          <a:xfrm>
            <a:off x="6096000" y="2057400"/>
            <a:ext cx="0" cy="2743200"/>
          </a:xfrm>
          <a:prstGeom prst="line">
            <a:avLst/>
          </a:prstGeom>
          <a:ln w="317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D9D8566-D190-B743-BACC-1F5C08933BBF}"/>
              </a:ext>
            </a:extLst>
          </p:cNvPr>
          <p:cNvSpPr txBox="1"/>
          <p:nvPr/>
        </p:nvSpPr>
        <p:spPr>
          <a:xfrm>
            <a:off x="6891874" y="2921168"/>
            <a:ext cx="4910659" cy="1015663"/>
          </a:xfrm>
          <a:prstGeom prst="rect">
            <a:avLst/>
          </a:prstGeom>
          <a:noFill/>
        </p:spPr>
        <p:txBody>
          <a:bodyPr wrap="square" lIns="91440" tIns="45720" rIns="91440" bIns="45720" rtlCol="0" anchor="ctr">
            <a:spAutoFit/>
          </a:bodyPr>
          <a:lstStyle/>
          <a:p>
            <a:r>
              <a:rPr lang="en-US" sz="3600" dirty="0">
                <a:latin typeface="Gill Sans MT"/>
              </a:rPr>
              <a:t>C++ with Arduino </a:t>
            </a:r>
            <a:endParaRPr lang="en-US" dirty="0"/>
          </a:p>
          <a:p>
            <a:r>
              <a:rPr lang="en-US" sz="2400" dirty="0">
                <a:latin typeface="Gill Sans MT"/>
              </a:rPr>
              <a:t>By Adeline, Clarence and Chun Hui</a:t>
            </a:r>
            <a:endParaRPr lang="en-US" sz="2400" dirty="0">
              <a:latin typeface="Gill Sans MT" panose="020B0502020104020203" pitchFamily="34" charset="77"/>
            </a:endParaRPr>
          </a:p>
        </p:txBody>
      </p:sp>
      <p:sp>
        <p:nvSpPr>
          <p:cNvPr id="2" name="TextBox 1">
            <a:extLst>
              <a:ext uri="{FF2B5EF4-FFF2-40B4-BE49-F238E27FC236}">
                <a16:creationId xmlns:a16="http://schemas.microsoft.com/office/drawing/2014/main" id="{23CCBE64-EDEB-8A47-827E-D51CD2D7EEC5}"/>
              </a:ext>
            </a:extLst>
          </p:cNvPr>
          <p:cNvSpPr txBox="1"/>
          <p:nvPr/>
        </p:nvSpPr>
        <p:spPr>
          <a:xfrm>
            <a:off x="5285379" y="6371302"/>
            <a:ext cx="6789038" cy="369332"/>
          </a:xfrm>
          <a:prstGeom prst="rect">
            <a:avLst/>
          </a:prstGeom>
          <a:noFill/>
        </p:spPr>
        <p:txBody>
          <a:bodyPr wrap="none" rtlCol="0">
            <a:spAutoFit/>
          </a:bodyPr>
          <a:lstStyle/>
          <a:p>
            <a:pPr algn="r"/>
            <a:r>
              <a:rPr lang="en-US" dirty="0">
                <a:solidFill>
                  <a:srgbClr val="33A5DB"/>
                </a:solidFill>
                <a:latin typeface="Eyetype 2" panose="02000506000000020003" pitchFamily="2" charset="0"/>
                <a:ea typeface="Menlo" panose="020B0609030804020204" pitchFamily="49" charset="0"/>
                <a:cs typeface="Menlo" panose="020B0609030804020204" pitchFamily="49" charset="0"/>
              </a:rPr>
              <a:t>SUTD ORGANIZATION OF AUTONOMOUS ROBOTICS</a:t>
            </a:r>
          </a:p>
        </p:txBody>
      </p:sp>
    </p:spTree>
    <p:extLst>
      <p:ext uri="{BB962C8B-B14F-4D97-AF65-F5344CB8AC3E}">
        <p14:creationId xmlns:p14="http://schemas.microsoft.com/office/powerpoint/2010/main" val="1639561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C068C1-FCF7-414E-8881-934D0E68CE87}"/>
              </a:ext>
            </a:extLst>
          </p:cNvPr>
          <p:cNvPicPr>
            <a:picLocks noChangeAspect="1"/>
          </p:cNvPicPr>
          <p:nvPr/>
        </p:nvPicPr>
        <p:blipFill>
          <a:blip r:embed="rId2"/>
          <a:stretch>
            <a:fillRect/>
          </a:stretch>
        </p:blipFill>
        <p:spPr>
          <a:xfrm>
            <a:off x="870437" y="1457535"/>
            <a:ext cx="9985131" cy="4892324"/>
          </a:xfrm>
          <a:prstGeom prst="rect">
            <a:avLst/>
          </a:prstGeom>
        </p:spPr>
      </p:pic>
      <p:sp>
        <p:nvSpPr>
          <p:cNvPr id="2" name="Title 1">
            <a:extLst>
              <a:ext uri="{FF2B5EF4-FFF2-40B4-BE49-F238E27FC236}">
                <a16:creationId xmlns:a16="http://schemas.microsoft.com/office/drawing/2014/main" id="{756BD535-9658-473A-9597-21826B6175A1}"/>
              </a:ext>
            </a:extLst>
          </p:cNvPr>
          <p:cNvSpPr>
            <a:spLocks noGrp="1"/>
          </p:cNvSpPr>
          <p:nvPr>
            <p:ph type="title"/>
          </p:nvPr>
        </p:nvSpPr>
        <p:spPr/>
        <p:txBody>
          <a:bodyPr>
            <a:normAutofit/>
          </a:bodyPr>
          <a:lstStyle/>
          <a:p>
            <a:r>
              <a:rPr lang="en-SG" sz="4000" dirty="0"/>
              <a:t>Task 1b: Run code on the simulation </a:t>
            </a:r>
          </a:p>
        </p:txBody>
      </p:sp>
      <p:sp>
        <p:nvSpPr>
          <p:cNvPr id="8" name="Rectangle 7">
            <a:extLst>
              <a:ext uri="{FF2B5EF4-FFF2-40B4-BE49-F238E27FC236}">
                <a16:creationId xmlns:a16="http://schemas.microsoft.com/office/drawing/2014/main" id="{EB5F8EB6-58C1-425A-96A5-468EB9BDC1E3}"/>
              </a:ext>
            </a:extLst>
          </p:cNvPr>
          <p:cNvSpPr/>
          <p:nvPr/>
        </p:nvSpPr>
        <p:spPr>
          <a:xfrm>
            <a:off x="8612982" y="1784190"/>
            <a:ext cx="1057150" cy="31295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A9B18959-A55B-43BE-B06A-F22D746A4258}"/>
              </a:ext>
            </a:extLst>
          </p:cNvPr>
          <p:cNvSpPr txBox="1"/>
          <p:nvPr/>
        </p:nvSpPr>
        <p:spPr>
          <a:xfrm>
            <a:off x="5578719" y="1802165"/>
            <a:ext cx="1574429" cy="276999"/>
          </a:xfrm>
          <a:prstGeom prst="rect">
            <a:avLst/>
          </a:prstGeom>
          <a:noFill/>
        </p:spPr>
        <p:txBody>
          <a:bodyPr wrap="square" rtlCol="0">
            <a:spAutoFit/>
          </a:bodyPr>
          <a:lstStyle/>
          <a:p>
            <a:r>
              <a:rPr lang="en-SG" sz="1200" dirty="0">
                <a:solidFill>
                  <a:schemeClr val="bg1"/>
                </a:solidFill>
              </a:rPr>
              <a:t>Click Start simulation </a:t>
            </a:r>
          </a:p>
        </p:txBody>
      </p:sp>
      <p:cxnSp>
        <p:nvCxnSpPr>
          <p:cNvPr id="13" name="Straight Arrow Connector 12">
            <a:extLst>
              <a:ext uri="{FF2B5EF4-FFF2-40B4-BE49-F238E27FC236}">
                <a16:creationId xmlns:a16="http://schemas.microsoft.com/office/drawing/2014/main" id="{6793047A-988F-4504-8447-C86BDFBA41D7}"/>
              </a:ext>
            </a:extLst>
          </p:cNvPr>
          <p:cNvCxnSpPr>
            <a:cxnSpLocks/>
            <a:stCxn id="11" idx="3"/>
            <a:endCxn id="8" idx="1"/>
          </p:cNvCxnSpPr>
          <p:nvPr/>
        </p:nvCxnSpPr>
        <p:spPr>
          <a:xfrm>
            <a:off x="7153148" y="1940665"/>
            <a:ext cx="14598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30D8C0B-E522-4480-8057-9E10602D9CD7}"/>
              </a:ext>
            </a:extLst>
          </p:cNvPr>
          <p:cNvSpPr txBox="1"/>
          <p:nvPr/>
        </p:nvSpPr>
        <p:spPr>
          <a:xfrm>
            <a:off x="4511918" y="2438583"/>
            <a:ext cx="882163" cy="646331"/>
          </a:xfrm>
          <a:prstGeom prst="rect">
            <a:avLst/>
          </a:prstGeom>
          <a:noFill/>
        </p:spPr>
        <p:txBody>
          <a:bodyPr wrap="square" rtlCol="0">
            <a:spAutoFit/>
          </a:bodyPr>
          <a:lstStyle/>
          <a:p>
            <a:r>
              <a:rPr lang="en-SG" sz="1200" dirty="0">
                <a:solidFill>
                  <a:schemeClr val="bg1"/>
                </a:solidFill>
              </a:rPr>
              <a:t>You should see this flashing</a:t>
            </a:r>
          </a:p>
        </p:txBody>
      </p:sp>
      <p:sp>
        <p:nvSpPr>
          <p:cNvPr id="25" name="Rectangle 24">
            <a:extLst>
              <a:ext uri="{FF2B5EF4-FFF2-40B4-BE49-F238E27FC236}">
                <a16:creationId xmlns:a16="http://schemas.microsoft.com/office/drawing/2014/main" id="{B7641998-0079-4E73-96D8-B68A99698E39}"/>
              </a:ext>
            </a:extLst>
          </p:cNvPr>
          <p:cNvSpPr/>
          <p:nvPr/>
        </p:nvSpPr>
        <p:spPr>
          <a:xfrm>
            <a:off x="4601892" y="3389337"/>
            <a:ext cx="541608" cy="31295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ectangle 25">
            <a:extLst>
              <a:ext uri="{FF2B5EF4-FFF2-40B4-BE49-F238E27FC236}">
                <a16:creationId xmlns:a16="http://schemas.microsoft.com/office/drawing/2014/main" id="{27DB711C-2AF8-4553-9CEA-896524F9247B}"/>
              </a:ext>
            </a:extLst>
          </p:cNvPr>
          <p:cNvSpPr/>
          <p:nvPr/>
        </p:nvSpPr>
        <p:spPr>
          <a:xfrm>
            <a:off x="2160562" y="3389337"/>
            <a:ext cx="2182838" cy="64633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C610771C-DD19-4428-A95F-CE300015A34F}"/>
              </a:ext>
            </a:extLst>
          </p:cNvPr>
          <p:cNvSpPr txBox="1"/>
          <p:nvPr/>
        </p:nvSpPr>
        <p:spPr>
          <a:xfrm>
            <a:off x="2470638" y="2862874"/>
            <a:ext cx="1429043" cy="461665"/>
          </a:xfrm>
          <a:prstGeom prst="rect">
            <a:avLst/>
          </a:prstGeom>
          <a:noFill/>
        </p:spPr>
        <p:txBody>
          <a:bodyPr wrap="square" rtlCol="0">
            <a:spAutoFit/>
          </a:bodyPr>
          <a:lstStyle/>
          <a:p>
            <a:r>
              <a:rPr lang="en-SG" sz="1200" dirty="0">
                <a:solidFill>
                  <a:schemeClr val="bg1"/>
                </a:solidFill>
              </a:rPr>
              <a:t>This should be connected </a:t>
            </a:r>
          </a:p>
        </p:txBody>
      </p:sp>
    </p:spTree>
    <p:extLst>
      <p:ext uri="{BB962C8B-B14F-4D97-AF65-F5344CB8AC3E}">
        <p14:creationId xmlns:p14="http://schemas.microsoft.com/office/powerpoint/2010/main" val="2267261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D45A3-77DF-4267-9DDB-750207F5C46E}"/>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Analysis of activity 1b </a:t>
            </a:r>
          </a:p>
        </p:txBody>
      </p:sp>
      <p:pic>
        <p:nvPicPr>
          <p:cNvPr id="4" name="Content Placeholder 3">
            <a:extLst>
              <a:ext uri="{FF2B5EF4-FFF2-40B4-BE49-F238E27FC236}">
                <a16:creationId xmlns:a16="http://schemas.microsoft.com/office/drawing/2014/main" id="{AE9ECE92-3F8B-4A05-BF82-6988A2980C46}"/>
              </a:ext>
            </a:extLst>
          </p:cNvPr>
          <p:cNvPicPr>
            <a:picLocks noGrp="1" noChangeAspect="1"/>
          </p:cNvPicPr>
          <p:nvPr>
            <p:ph idx="1"/>
          </p:nvPr>
        </p:nvPicPr>
        <p:blipFill>
          <a:blip r:embed="rId2"/>
          <a:stretch>
            <a:fillRect/>
          </a:stretch>
        </p:blipFill>
        <p:spPr>
          <a:xfrm>
            <a:off x="1564627" y="1863801"/>
            <a:ext cx="9062745" cy="4440746"/>
          </a:xfrm>
          <a:prstGeom prst="rect">
            <a:avLst/>
          </a:prstGeom>
        </p:spPr>
      </p:pic>
      <p:sp>
        <p:nvSpPr>
          <p:cNvPr id="5" name="Rectangle 4">
            <a:extLst>
              <a:ext uri="{FF2B5EF4-FFF2-40B4-BE49-F238E27FC236}">
                <a16:creationId xmlns:a16="http://schemas.microsoft.com/office/drawing/2014/main" id="{A18709C6-C259-48BB-BF54-15F42E8D797C}"/>
              </a:ext>
            </a:extLst>
          </p:cNvPr>
          <p:cNvSpPr/>
          <p:nvPr/>
        </p:nvSpPr>
        <p:spPr>
          <a:xfrm>
            <a:off x="7173664" y="2701371"/>
            <a:ext cx="2879845" cy="286815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1C53618B-8FAE-4742-9643-AAD5869770B3}"/>
              </a:ext>
            </a:extLst>
          </p:cNvPr>
          <p:cNvSpPr txBox="1"/>
          <p:nvPr/>
        </p:nvSpPr>
        <p:spPr>
          <a:xfrm>
            <a:off x="7086600" y="2424372"/>
            <a:ext cx="2378319" cy="276999"/>
          </a:xfrm>
          <a:prstGeom prst="rect">
            <a:avLst/>
          </a:prstGeom>
          <a:noFill/>
        </p:spPr>
        <p:txBody>
          <a:bodyPr wrap="square" rtlCol="0">
            <a:spAutoFit/>
          </a:bodyPr>
          <a:lstStyle/>
          <a:p>
            <a:r>
              <a:rPr lang="en-SG" sz="1200" dirty="0">
                <a:solidFill>
                  <a:schemeClr val="bg1"/>
                </a:solidFill>
              </a:rPr>
              <a:t>Where the C++ code resides</a:t>
            </a:r>
          </a:p>
        </p:txBody>
      </p:sp>
    </p:spTree>
    <p:extLst>
      <p:ext uri="{BB962C8B-B14F-4D97-AF65-F5344CB8AC3E}">
        <p14:creationId xmlns:p14="http://schemas.microsoft.com/office/powerpoint/2010/main" val="1921066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D45A3-77DF-4267-9DDB-750207F5C46E}"/>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Analysis of activity 1b </a:t>
            </a:r>
          </a:p>
        </p:txBody>
      </p:sp>
      <p:pic>
        <p:nvPicPr>
          <p:cNvPr id="4" name="Content Placeholder 3">
            <a:extLst>
              <a:ext uri="{FF2B5EF4-FFF2-40B4-BE49-F238E27FC236}">
                <a16:creationId xmlns:a16="http://schemas.microsoft.com/office/drawing/2014/main" id="{AE9ECE92-3F8B-4A05-BF82-6988A2980C46}"/>
              </a:ext>
            </a:extLst>
          </p:cNvPr>
          <p:cNvPicPr>
            <a:picLocks noGrp="1" noChangeAspect="1"/>
          </p:cNvPicPr>
          <p:nvPr>
            <p:ph idx="1"/>
          </p:nvPr>
        </p:nvPicPr>
        <p:blipFill>
          <a:blip r:embed="rId2"/>
          <a:stretch>
            <a:fillRect/>
          </a:stretch>
        </p:blipFill>
        <p:spPr>
          <a:xfrm>
            <a:off x="1564627" y="1863801"/>
            <a:ext cx="9062745" cy="4440746"/>
          </a:xfrm>
          <a:prstGeom prst="rect">
            <a:avLst/>
          </a:prstGeom>
        </p:spPr>
      </p:pic>
      <p:sp>
        <p:nvSpPr>
          <p:cNvPr id="5" name="Rectangle 4">
            <a:extLst>
              <a:ext uri="{FF2B5EF4-FFF2-40B4-BE49-F238E27FC236}">
                <a16:creationId xmlns:a16="http://schemas.microsoft.com/office/drawing/2014/main" id="{A18709C6-C259-48BB-BF54-15F42E8D797C}"/>
              </a:ext>
            </a:extLst>
          </p:cNvPr>
          <p:cNvSpPr/>
          <p:nvPr/>
        </p:nvSpPr>
        <p:spPr>
          <a:xfrm>
            <a:off x="7173664" y="2701371"/>
            <a:ext cx="2879845" cy="286815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1C53618B-8FAE-4742-9643-AAD5869770B3}"/>
              </a:ext>
            </a:extLst>
          </p:cNvPr>
          <p:cNvSpPr txBox="1"/>
          <p:nvPr/>
        </p:nvSpPr>
        <p:spPr>
          <a:xfrm>
            <a:off x="7086600" y="2424372"/>
            <a:ext cx="2378319" cy="276999"/>
          </a:xfrm>
          <a:prstGeom prst="rect">
            <a:avLst/>
          </a:prstGeom>
          <a:noFill/>
        </p:spPr>
        <p:txBody>
          <a:bodyPr wrap="square" rtlCol="0">
            <a:spAutoFit/>
          </a:bodyPr>
          <a:lstStyle/>
          <a:p>
            <a:r>
              <a:rPr lang="en-SG" sz="1200" dirty="0">
                <a:solidFill>
                  <a:schemeClr val="bg1"/>
                </a:solidFill>
              </a:rPr>
              <a:t>Where the C++ code resides</a:t>
            </a:r>
          </a:p>
        </p:txBody>
      </p:sp>
      <p:sp>
        <p:nvSpPr>
          <p:cNvPr id="3" name="Rectangle 2">
            <a:extLst>
              <a:ext uri="{FF2B5EF4-FFF2-40B4-BE49-F238E27FC236}">
                <a16:creationId xmlns:a16="http://schemas.microsoft.com/office/drawing/2014/main" id="{5E5D238C-5E24-4F37-8B02-110B321C6435}"/>
              </a:ext>
            </a:extLst>
          </p:cNvPr>
          <p:cNvSpPr/>
          <p:nvPr/>
        </p:nvSpPr>
        <p:spPr>
          <a:xfrm>
            <a:off x="7042638" y="2935809"/>
            <a:ext cx="3200400" cy="405585"/>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B6B2B2E5-1F73-4FE7-9F5F-9D74F2986F2D}"/>
              </a:ext>
            </a:extLst>
          </p:cNvPr>
          <p:cNvSpPr/>
          <p:nvPr/>
        </p:nvSpPr>
        <p:spPr>
          <a:xfrm>
            <a:off x="7048555" y="3411457"/>
            <a:ext cx="3200400" cy="712135"/>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529E7649-C314-43BC-BD56-1EE05DFCA290}"/>
              </a:ext>
            </a:extLst>
          </p:cNvPr>
          <p:cNvSpPr txBox="1"/>
          <p:nvPr/>
        </p:nvSpPr>
        <p:spPr>
          <a:xfrm>
            <a:off x="3557663" y="2325731"/>
            <a:ext cx="3508130" cy="1015663"/>
          </a:xfrm>
          <a:prstGeom prst="rect">
            <a:avLst/>
          </a:prstGeom>
          <a:noFill/>
        </p:spPr>
        <p:txBody>
          <a:bodyPr wrap="square" rtlCol="0">
            <a:spAutoFit/>
          </a:bodyPr>
          <a:lstStyle/>
          <a:p>
            <a:r>
              <a:rPr lang="en-SG" sz="1200" dirty="0">
                <a:solidFill>
                  <a:schemeClr val="bg1"/>
                </a:solidFill>
              </a:rPr>
              <a:t>Two functions you will see in your Arduino code: </a:t>
            </a:r>
          </a:p>
          <a:p>
            <a:pPr marL="228600" indent="-228600">
              <a:buAutoNum type="arabicPeriod"/>
            </a:pPr>
            <a:r>
              <a:rPr lang="en-SG" sz="1200" dirty="0">
                <a:solidFill>
                  <a:schemeClr val="bg1"/>
                </a:solidFill>
              </a:rPr>
              <a:t>void setup: code that you want to run </a:t>
            </a:r>
            <a:r>
              <a:rPr lang="en-SG" sz="1200" b="1" dirty="0">
                <a:solidFill>
                  <a:schemeClr val="bg1"/>
                </a:solidFill>
              </a:rPr>
              <a:t>once </a:t>
            </a:r>
            <a:r>
              <a:rPr lang="en-SG" sz="1200" dirty="0">
                <a:solidFill>
                  <a:schemeClr val="bg1"/>
                </a:solidFill>
              </a:rPr>
              <a:t>(usually all the initialisation code) </a:t>
            </a:r>
          </a:p>
          <a:p>
            <a:pPr marL="228600" indent="-228600">
              <a:buAutoNum type="arabicPeriod"/>
            </a:pPr>
            <a:r>
              <a:rPr lang="en-SG" sz="1200" dirty="0">
                <a:solidFill>
                  <a:schemeClr val="bg1"/>
                </a:solidFill>
              </a:rPr>
              <a:t>void loop: code that you want to keep </a:t>
            </a:r>
            <a:r>
              <a:rPr lang="en-SG" sz="1200" b="1" dirty="0">
                <a:solidFill>
                  <a:schemeClr val="bg1"/>
                </a:solidFill>
              </a:rPr>
              <a:t>running continuously </a:t>
            </a:r>
            <a:r>
              <a:rPr lang="en-SG" sz="1200" dirty="0">
                <a:solidFill>
                  <a:schemeClr val="bg1"/>
                </a:solidFill>
              </a:rPr>
              <a:t>(usually main programme) </a:t>
            </a:r>
          </a:p>
        </p:txBody>
      </p:sp>
    </p:spTree>
    <p:extLst>
      <p:ext uri="{BB962C8B-B14F-4D97-AF65-F5344CB8AC3E}">
        <p14:creationId xmlns:p14="http://schemas.microsoft.com/office/powerpoint/2010/main" val="2567738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3E4F7-B326-434D-8CBE-D4DC32C2062E}"/>
              </a:ext>
            </a:extLst>
          </p:cNvPr>
          <p:cNvSpPr>
            <a:spLocks noGrp="1"/>
          </p:cNvSpPr>
          <p:nvPr>
            <p:ph type="title"/>
          </p:nvPr>
        </p:nvSpPr>
        <p:spPr/>
        <p:txBody>
          <a:bodyPr/>
          <a:lstStyle/>
          <a:p>
            <a:r>
              <a:rPr lang="en-SG" dirty="0"/>
              <a:t>Activity 1a and 1b review </a:t>
            </a:r>
          </a:p>
        </p:txBody>
      </p:sp>
      <p:sp>
        <p:nvSpPr>
          <p:cNvPr id="3" name="Content Placeholder 2">
            <a:extLst>
              <a:ext uri="{FF2B5EF4-FFF2-40B4-BE49-F238E27FC236}">
                <a16:creationId xmlns:a16="http://schemas.microsoft.com/office/drawing/2014/main" id="{B0FAA21A-19A0-4985-B752-F6575CBAA899}"/>
              </a:ext>
            </a:extLst>
          </p:cNvPr>
          <p:cNvSpPr>
            <a:spLocks noGrp="1"/>
          </p:cNvSpPr>
          <p:nvPr>
            <p:ph idx="1"/>
          </p:nvPr>
        </p:nvSpPr>
        <p:spPr/>
        <p:txBody>
          <a:bodyPr/>
          <a:lstStyle/>
          <a:p>
            <a:r>
              <a:rPr lang="en-SG" dirty="0"/>
              <a:t>We learnt how to add components into the </a:t>
            </a:r>
            <a:r>
              <a:rPr lang="en-SG" dirty="0" err="1"/>
              <a:t>tinkercad</a:t>
            </a:r>
            <a:r>
              <a:rPr lang="en-SG" dirty="0"/>
              <a:t> environment </a:t>
            </a:r>
          </a:p>
          <a:p>
            <a:r>
              <a:rPr lang="en-SG" dirty="0"/>
              <a:t>We learnt how to upload code in the simulator </a:t>
            </a:r>
          </a:p>
          <a:p>
            <a:r>
              <a:rPr lang="en-SG" dirty="0"/>
              <a:t>We saw a basic structure of how the C++ code will look </a:t>
            </a:r>
            <a:r>
              <a:rPr lang="en-SG" dirty="0" err="1"/>
              <a:t>likec</a:t>
            </a:r>
            <a:endParaRPr lang="en-SG" dirty="0"/>
          </a:p>
          <a:p>
            <a:r>
              <a:rPr lang="en-SG" dirty="0"/>
              <a:t>What is void setup and what is void loop  </a:t>
            </a:r>
          </a:p>
        </p:txBody>
      </p:sp>
    </p:spTree>
    <p:extLst>
      <p:ext uri="{BB962C8B-B14F-4D97-AF65-F5344CB8AC3E}">
        <p14:creationId xmlns:p14="http://schemas.microsoft.com/office/powerpoint/2010/main" val="1553559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6AAD-ED2E-4CF5-A996-D7D1B8823A3A}"/>
              </a:ext>
            </a:extLst>
          </p:cNvPr>
          <p:cNvSpPr>
            <a:spLocks noGrp="1"/>
          </p:cNvSpPr>
          <p:nvPr>
            <p:ph type="title"/>
          </p:nvPr>
        </p:nvSpPr>
        <p:spPr/>
        <p:txBody>
          <a:bodyPr/>
          <a:lstStyle/>
          <a:p>
            <a:r>
              <a:rPr lang="en-SG" dirty="0"/>
              <a:t>Task 1c: upload code into your </a:t>
            </a:r>
            <a:r>
              <a:rPr lang="en-SG" dirty="0" err="1"/>
              <a:t>arduino</a:t>
            </a:r>
            <a:r>
              <a:rPr lang="en-SG" dirty="0"/>
              <a:t> </a:t>
            </a:r>
          </a:p>
        </p:txBody>
      </p:sp>
      <p:sp>
        <p:nvSpPr>
          <p:cNvPr id="3" name="Content Placeholder 2">
            <a:extLst>
              <a:ext uri="{FF2B5EF4-FFF2-40B4-BE49-F238E27FC236}">
                <a16:creationId xmlns:a16="http://schemas.microsoft.com/office/drawing/2014/main" id="{E54D8259-F3AE-455C-BC27-07AF70E5775B}"/>
              </a:ext>
            </a:extLst>
          </p:cNvPr>
          <p:cNvSpPr>
            <a:spLocks noGrp="1"/>
          </p:cNvSpPr>
          <p:nvPr>
            <p:ph idx="1"/>
          </p:nvPr>
        </p:nvSpPr>
        <p:spPr/>
        <p:txBody>
          <a:bodyPr/>
          <a:lstStyle/>
          <a:p>
            <a:r>
              <a:rPr lang="en-SG" dirty="0"/>
              <a:t>Open your </a:t>
            </a:r>
            <a:r>
              <a:rPr lang="en-SG" dirty="0" err="1"/>
              <a:t>arduino</a:t>
            </a:r>
            <a:r>
              <a:rPr lang="en-SG" dirty="0"/>
              <a:t> ide and copy the code from </a:t>
            </a:r>
            <a:r>
              <a:rPr lang="en-SG" dirty="0" err="1"/>
              <a:t>tinkercad</a:t>
            </a:r>
            <a:r>
              <a:rPr lang="en-SG" dirty="0"/>
              <a:t> into your blank sketch </a:t>
            </a:r>
          </a:p>
        </p:txBody>
      </p:sp>
      <p:pic>
        <p:nvPicPr>
          <p:cNvPr id="5" name="Picture 4">
            <a:extLst>
              <a:ext uri="{FF2B5EF4-FFF2-40B4-BE49-F238E27FC236}">
                <a16:creationId xmlns:a16="http://schemas.microsoft.com/office/drawing/2014/main" id="{22482ACB-3838-45DA-ACB4-C51530151D8F}"/>
              </a:ext>
            </a:extLst>
          </p:cNvPr>
          <p:cNvPicPr>
            <a:picLocks noChangeAspect="1"/>
          </p:cNvPicPr>
          <p:nvPr/>
        </p:nvPicPr>
        <p:blipFill>
          <a:blip r:embed="rId2"/>
          <a:stretch>
            <a:fillRect/>
          </a:stretch>
        </p:blipFill>
        <p:spPr>
          <a:xfrm>
            <a:off x="1154000" y="2712935"/>
            <a:ext cx="9579197" cy="3785838"/>
          </a:xfrm>
          <a:prstGeom prst="rect">
            <a:avLst/>
          </a:prstGeom>
        </p:spPr>
      </p:pic>
    </p:spTree>
    <p:extLst>
      <p:ext uri="{BB962C8B-B14F-4D97-AF65-F5344CB8AC3E}">
        <p14:creationId xmlns:p14="http://schemas.microsoft.com/office/powerpoint/2010/main" val="468390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6AAD-ED2E-4CF5-A996-D7D1B8823A3A}"/>
              </a:ext>
            </a:extLst>
          </p:cNvPr>
          <p:cNvSpPr>
            <a:spLocks noGrp="1"/>
          </p:cNvSpPr>
          <p:nvPr>
            <p:ph type="title"/>
          </p:nvPr>
        </p:nvSpPr>
        <p:spPr/>
        <p:txBody>
          <a:bodyPr/>
          <a:lstStyle/>
          <a:p>
            <a:r>
              <a:rPr lang="en-SG" dirty="0"/>
              <a:t>Task 1c: upload code into your </a:t>
            </a:r>
            <a:r>
              <a:rPr lang="en-SG" dirty="0" err="1"/>
              <a:t>arduino</a:t>
            </a:r>
            <a:r>
              <a:rPr lang="en-SG" dirty="0"/>
              <a:t> </a:t>
            </a:r>
          </a:p>
        </p:txBody>
      </p:sp>
      <p:sp>
        <p:nvSpPr>
          <p:cNvPr id="3" name="Content Placeholder 2">
            <a:extLst>
              <a:ext uri="{FF2B5EF4-FFF2-40B4-BE49-F238E27FC236}">
                <a16:creationId xmlns:a16="http://schemas.microsoft.com/office/drawing/2014/main" id="{E54D8259-F3AE-455C-BC27-07AF70E5775B}"/>
              </a:ext>
            </a:extLst>
          </p:cNvPr>
          <p:cNvSpPr>
            <a:spLocks noGrp="1"/>
          </p:cNvSpPr>
          <p:nvPr>
            <p:ph idx="1"/>
          </p:nvPr>
        </p:nvSpPr>
        <p:spPr/>
        <p:txBody>
          <a:bodyPr/>
          <a:lstStyle/>
          <a:p>
            <a:r>
              <a:rPr lang="en-SG" dirty="0"/>
              <a:t>Open your </a:t>
            </a:r>
            <a:r>
              <a:rPr lang="en-SG" dirty="0" err="1"/>
              <a:t>arduino</a:t>
            </a:r>
            <a:r>
              <a:rPr lang="en-SG" dirty="0"/>
              <a:t> ide and copy the code from </a:t>
            </a:r>
            <a:r>
              <a:rPr lang="en-SG" dirty="0" err="1"/>
              <a:t>tinkercad</a:t>
            </a:r>
            <a:r>
              <a:rPr lang="en-SG" dirty="0"/>
              <a:t> into your blank sketch </a:t>
            </a:r>
          </a:p>
          <a:p>
            <a:endParaRPr lang="en-SG" dirty="0"/>
          </a:p>
        </p:txBody>
      </p:sp>
      <p:pic>
        <p:nvPicPr>
          <p:cNvPr id="8" name="Picture 7">
            <a:extLst>
              <a:ext uri="{FF2B5EF4-FFF2-40B4-BE49-F238E27FC236}">
                <a16:creationId xmlns:a16="http://schemas.microsoft.com/office/drawing/2014/main" id="{2BF0CDB0-94F5-4CCA-961D-8B2CE343A698}"/>
              </a:ext>
            </a:extLst>
          </p:cNvPr>
          <p:cNvPicPr>
            <a:picLocks noChangeAspect="1"/>
          </p:cNvPicPr>
          <p:nvPr/>
        </p:nvPicPr>
        <p:blipFill>
          <a:blip r:embed="rId2"/>
          <a:stretch>
            <a:fillRect/>
          </a:stretch>
        </p:blipFill>
        <p:spPr>
          <a:xfrm>
            <a:off x="1178450" y="2701367"/>
            <a:ext cx="8456163" cy="3791508"/>
          </a:xfrm>
          <a:prstGeom prst="rect">
            <a:avLst/>
          </a:prstGeom>
        </p:spPr>
      </p:pic>
      <p:sp>
        <p:nvSpPr>
          <p:cNvPr id="9" name="Rectangle 8">
            <a:extLst>
              <a:ext uri="{FF2B5EF4-FFF2-40B4-BE49-F238E27FC236}">
                <a16:creationId xmlns:a16="http://schemas.microsoft.com/office/drawing/2014/main" id="{0E237797-6F52-4C32-B90A-2DCEFBD71D66}"/>
              </a:ext>
            </a:extLst>
          </p:cNvPr>
          <p:cNvSpPr/>
          <p:nvPr/>
        </p:nvSpPr>
        <p:spPr>
          <a:xfrm>
            <a:off x="2161579" y="4557330"/>
            <a:ext cx="1711173" cy="40585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130A730A-A255-40D3-9640-5ACFCC0E26F4}"/>
              </a:ext>
            </a:extLst>
          </p:cNvPr>
          <p:cNvSpPr txBox="1"/>
          <p:nvPr/>
        </p:nvSpPr>
        <p:spPr>
          <a:xfrm>
            <a:off x="5666736" y="4207966"/>
            <a:ext cx="1941854" cy="276999"/>
          </a:xfrm>
          <a:prstGeom prst="rect">
            <a:avLst/>
          </a:prstGeom>
          <a:noFill/>
        </p:spPr>
        <p:txBody>
          <a:bodyPr wrap="square" rtlCol="0">
            <a:spAutoFit/>
          </a:bodyPr>
          <a:lstStyle/>
          <a:p>
            <a:r>
              <a:rPr lang="en-SG" sz="1200" dirty="0">
                <a:solidFill>
                  <a:schemeClr val="bg1"/>
                </a:solidFill>
              </a:rPr>
              <a:t>Choose “Arduino Uno” </a:t>
            </a:r>
          </a:p>
        </p:txBody>
      </p:sp>
      <p:cxnSp>
        <p:nvCxnSpPr>
          <p:cNvPr id="11" name="Straight Arrow Connector 10">
            <a:extLst>
              <a:ext uri="{FF2B5EF4-FFF2-40B4-BE49-F238E27FC236}">
                <a16:creationId xmlns:a16="http://schemas.microsoft.com/office/drawing/2014/main" id="{4B7D3657-CAEE-4656-BDA7-4D3868EA91BA}"/>
              </a:ext>
            </a:extLst>
          </p:cNvPr>
          <p:cNvCxnSpPr>
            <a:cxnSpLocks/>
            <a:stCxn id="10" idx="1"/>
          </p:cNvCxnSpPr>
          <p:nvPr/>
        </p:nvCxnSpPr>
        <p:spPr>
          <a:xfrm flipH="1">
            <a:off x="3872754" y="4346466"/>
            <a:ext cx="1793982" cy="303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DBC9356-6060-48E6-9FA8-0F9FE14E2DCD}"/>
              </a:ext>
            </a:extLst>
          </p:cNvPr>
          <p:cNvSpPr txBox="1"/>
          <p:nvPr/>
        </p:nvSpPr>
        <p:spPr>
          <a:xfrm>
            <a:off x="6721833" y="4850338"/>
            <a:ext cx="1941854" cy="1200329"/>
          </a:xfrm>
          <a:prstGeom prst="rect">
            <a:avLst/>
          </a:prstGeom>
          <a:noFill/>
        </p:spPr>
        <p:txBody>
          <a:bodyPr wrap="square" rtlCol="0">
            <a:spAutoFit/>
          </a:bodyPr>
          <a:lstStyle/>
          <a:p>
            <a:r>
              <a:rPr lang="en-SG" sz="1200" dirty="0">
                <a:solidFill>
                  <a:schemeClr val="bg1"/>
                </a:solidFill>
              </a:rPr>
              <a:t>Choose the correct port (Note, it may not be COM 5 on your computer, a test I do is I disconnect the </a:t>
            </a:r>
            <a:r>
              <a:rPr lang="en-SG" sz="1200" dirty="0" err="1">
                <a:solidFill>
                  <a:schemeClr val="bg1"/>
                </a:solidFill>
              </a:rPr>
              <a:t>arduino</a:t>
            </a:r>
            <a:r>
              <a:rPr lang="en-SG" sz="1200" dirty="0">
                <a:solidFill>
                  <a:schemeClr val="bg1"/>
                </a:solidFill>
              </a:rPr>
              <a:t> and see which COM port disappears)  </a:t>
            </a:r>
          </a:p>
        </p:txBody>
      </p:sp>
      <p:cxnSp>
        <p:nvCxnSpPr>
          <p:cNvPr id="16" name="Straight Arrow Connector 15">
            <a:extLst>
              <a:ext uri="{FF2B5EF4-FFF2-40B4-BE49-F238E27FC236}">
                <a16:creationId xmlns:a16="http://schemas.microsoft.com/office/drawing/2014/main" id="{4E07E747-BBA7-47BE-875A-053C52D48E35}"/>
              </a:ext>
            </a:extLst>
          </p:cNvPr>
          <p:cNvCxnSpPr>
            <a:cxnSpLocks/>
          </p:cNvCxnSpPr>
          <p:nvPr/>
        </p:nvCxnSpPr>
        <p:spPr>
          <a:xfrm flipH="1">
            <a:off x="5666736" y="5525979"/>
            <a:ext cx="970927" cy="252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6847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6AAD-ED2E-4CF5-A996-D7D1B8823A3A}"/>
              </a:ext>
            </a:extLst>
          </p:cNvPr>
          <p:cNvSpPr>
            <a:spLocks noGrp="1"/>
          </p:cNvSpPr>
          <p:nvPr>
            <p:ph type="title"/>
          </p:nvPr>
        </p:nvSpPr>
        <p:spPr/>
        <p:txBody>
          <a:bodyPr/>
          <a:lstStyle/>
          <a:p>
            <a:r>
              <a:rPr lang="en-SG" dirty="0"/>
              <a:t>Task 1c: upload code into your </a:t>
            </a:r>
            <a:r>
              <a:rPr lang="en-SG" dirty="0" err="1"/>
              <a:t>arduino</a:t>
            </a:r>
            <a:r>
              <a:rPr lang="en-SG" dirty="0"/>
              <a:t> </a:t>
            </a:r>
          </a:p>
        </p:txBody>
      </p:sp>
      <p:sp>
        <p:nvSpPr>
          <p:cNvPr id="3" name="Content Placeholder 2">
            <a:extLst>
              <a:ext uri="{FF2B5EF4-FFF2-40B4-BE49-F238E27FC236}">
                <a16:creationId xmlns:a16="http://schemas.microsoft.com/office/drawing/2014/main" id="{E54D8259-F3AE-455C-BC27-07AF70E5775B}"/>
              </a:ext>
            </a:extLst>
          </p:cNvPr>
          <p:cNvSpPr>
            <a:spLocks noGrp="1"/>
          </p:cNvSpPr>
          <p:nvPr>
            <p:ph idx="1"/>
          </p:nvPr>
        </p:nvSpPr>
        <p:spPr/>
        <p:txBody>
          <a:bodyPr/>
          <a:lstStyle/>
          <a:p>
            <a:r>
              <a:rPr lang="en-SG" dirty="0"/>
              <a:t>Open your </a:t>
            </a:r>
            <a:r>
              <a:rPr lang="en-SG" dirty="0" err="1"/>
              <a:t>arduino</a:t>
            </a:r>
            <a:r>
              <a:rPr lang="en-SG" dirty="0"/>
              <a:t> ide and copy the code from </a:t>
            </a:r>
            <a:r>
              <a:rPr lang="en-SG" dirty="0" err="1"/>
              <a:t>tinkercad</a:t>
            </a:r>
            <a:r>
              <a:rPr lang="en-SG" dirty="0"/>
              <a:t> into your blank sketch </a:t>
            </a:r>
          </a:p>
          <a:p>
            <a:endParaRPr lang="en-SG" dirty="0"/>
          </a:p>
        </p:txBody>
      </p:sp>
      <p:pic>
        <p:nvPicPr>
          <p:cNvPr id="8" name="Picture 7">
            <a:extLst>
              <a:ext uri="{FF2B5EF4-FFF2-40B4-BE49-F238E27FC236}">
                <a16:creationId xmlns:a16="http://schemas.microsoft.com/office/drawing/2014/main" id="{2BF0CDB0-94F5-4CCA-961D-8B2CE343A698}"/>
              </a:ext>
            </a:extLst>
          </p:cNvPr>
          <p:cNvPicPr>
            <a:picLocks noChangeAspect="1"/>
          </p:cNvPicPr>
          <p:nvPr/>
        </p:nvPicPr>
        <p:blipFill>
          <a:blip r:embed="rId2"/>
          <a:stretch>
            <a:fillRect/>
          </a:stretch>
        </p:blipFill>
        <p:spPr>
          <a:xfrm>
            <a:off x="1178450" y="2701367"/>
            <a:ext cx="8456163" cy="3791508"/>
          </a:xfrm>
          <a:prstGeom prst="rect">
            <a:avLst/>
          </a:prstGeom>
        </p:spPr>
      </p:pic>
      <p:sp>
        <p:nvSpPr>
          <p:cNvPr id="9" name="Rectangle 8">
            <a:extLst>
              <a:ext uri="{FF2B5EF4-FFF2-40B4-BE49-F238E27FC236}">
                <a16:creationId xmlns:a16="http://schemas.microsoft.com/office/drawing/2014/main" id="{0E237797-6F52-4C32-B90A-2DCEFBD71D66}"/>
              </a:ext>
            </a:extLst>
          </p:cNvPr>
          <p:cNvSpPr/>
          <p:nvPr/>
        </p:nvSpPr>
        <p:spPr>
          <a:xfrm>
            <a:off x="2161579" y="4557330"/>
            <a:ext cx="1711173" cy="40585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130A730A-A255-40D3-9640-5ACFCC0E26F4}"/>
              </a:ext>
            </a:extLst>
          </p:cNvPr>
          <p:cNvSpPr txBox="1"/>
          <p:nvPr/>
        </p:nvSpPr>
        <p:spPr>
          <a:xfrm>
            <a:off x="5666736" y="4207966"/>
            <a:ext cx="1941854" cy="276999"/>
          </a:xfrm>
          <a:prstGeom prst="rect">
            <a:avLst/>
          </a:prstGeom>
          <a:noFill/>
        </p:spPr>
        <p:txBody>
          <a:bodyPr wrap="square" rtlCol="0">
            <a:spAutoFit/>
          </a:bodyPr>
          <a:lstStyle/>
          <a:p>
            <a:r>
              <a:rPr lang="en-SG" sz="1200" dirty="0">
                <a:solidFill>
                  <a:schemeClr val="bg1"/>
                </a:solidFill>
              </a:rPr>
              <a:t>Choose “Arduino Uno” </a:t>
            </a:r>
          </a:p>
        </p:txBody>
      </p:sp>
      <p:cxnSp>
        <p:nvCxnSpPr>
          <p:cNvPr id="11" name="Straight Arrow Connector 10">
            <a:extLst>
              <a:ext uri="{FF2B5EF4-FFF2-40B4-BE49-F238E27FC236}">
                <a16:creationId xmlns:a16="http://schemas.microsoft.com/office/drawing/2014/main" id="{4B7D3657-CAEE-4656-BDA7-4D3868EA91BA}"/>
              </a:ext>
            </a:extLst>
          </p:cNvPr>
          <p:cNvCxnSpPr>
            <a:cxnSpLocks/>
            <a:stCxn id="10" idx="1"/>
          </p:cNvCxnSpPr>
          <p:nvPr/>
        </p:nvCxnSpPr>
        <p:spPr>
          <a:xfrm flipH="1">
            <a:off x="3872754" y="4346466"/>
            <a:ext cx="1793982" cy="303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DBC9356-6060-48E6-9FA8-0F9FE14E2DCD}"/>
              </a:ext>
            </a:extLst>
          </p:cNvPr>
          <p:cNvSpPr txBox="1"/>
          <p:nvPr/>
        </p:nvSpPr>
        <p:spPr>
          <a:xfrm>
            <a:off x="6721833" y="4850338"/>
            <a:ext cx="1941854" cy="1200329"/>
          </a:xfrm>
          <a:prstGeom prst="rect">
            <a:avLst/>
          </a:prstGeom>
          <a:noFill/>
        </p:spPr>
        <p:txBody>
          <a:bodyPr wrap="square" rtlCol="0">
            <a:spAutoFit/>
          </a:bodyPr>
          <a:lstStyle/>
          <a:p>
            <a:r>
              <a:rPr lang="en-SG" sz="1200" dirty="0">
                <a:solidFill>
                  <a:schemeClr val="bg1"/>
                </a:solidFill>
              </a:rPr>
              <a:t>Choose the correct port (Note, it may not be COM 5 on your computer, a test I do is I disconnect the </a:t>
            </a:r>
            <a:r>
              <a:rPr lang="en-SG" sz="1200" dirty="0" err="1">
                <a:solidFill>
                  <a:schemeClr val="bg1"/>
                </a:solidFill>
              </a:rPr>
              <a:t>arduino</a:t>
            </a:r>
            <a:r>
              <a:rPr lang="en-SG" sz="1200" dirty="0">
                <a:solidFill>
                  <a:schemeClr val="bg1"/>
                </a:solidFill>
              </a:rPr>
              <a:t> and see which COM port disappears)  </a:t>
            </a:r>
          </a:p>
        </p:txBody>
      </p:sp>
      <p:cxnSp>
        <p:nvCxnSpPr>
          <p:cNvPr id="16" name="Straight Arrow Connector 15">
            <a:extLst>
              <a:ext uri="{FF2B5EF4-FFF2-40B4-BE49-F238E27FC236}">
                <a16:creationId xmlns:a16="http://schemas.microsoft.com/office/drawing/2014/main" id="{4E07E747-BBA7-47BE-875A-053C52D48E35}"/>
              </a:ext>
            </a:extLst>
          </p:cNvPr>
          <p:cNvCxnSpPr>
            <a:cxnSpLocks/>
          </p:cNvCxnSpPr>
          <p:nvPr/>
        </p:nvCxnSpPr>
        <p:spPr>
          <a:xfrm flipH="1">
            <a:off x="5666736" y="5525979"/>
            <a:ext cx="970927" cy="252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3078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7CB514-075F-48DB-A026-8D24CABC11B3}"/>
              </a:ext>
            </a:extLst>
          </p:cNvPr>
          <p:cNvPicPr>
            <a:picLocks noChangeAspect="1"/>
          </p:cNvPicPr>
          <p:nvPr/>
        </p:nvPicPr>
        <p:blipFill>
          <a:blip r:embed="rId2"/>
          <a:stretch>
            <a:fillRect/>
          </a:stretch>
        </p:blipFill>
        <p:spPr>
          <a:xfrm>
            <a:off x="1252251" y="2768215"/>
            <a:ext cx="6995869" cy="3654558"/>
          </a:xfrm>
          <a:prstGeom prst="rect">
            <a:avLst/>
          </a:prstGeom>
        </p:spPr>
      </p:pic>
      <p:sp>
        <p:nvSpPr>
          <p:cNvPr id="2" name="Title 1">
            <a:extLst>
              <a:ext uri="{FF2B5EF4-FFF2-40B4-BE49-F238E27FC236}">
                <a16:creationId xmlns:a16="http://schemas.microsoft.com/office/drawing/2014/main" id="{84246AAD-ED2E-4CF5-A996-D7D1B8823A3A}"/>
              </a:ext>
            </a:extLst>
          </p:cNvPr>
          <p:cNvSpPr>
            <a:spLocks noGrp="1"/>
          </p:cNvSpPr>
          <p:nvPr>
            <p:ph type="title"/>
          </p:nvPr>
        </p:nvSpPr>
        <p:spPr/>
        <p:txBody>
          <a:bodyPr/>
          <a:lstStyle/>
          <a:p>
            <a:r>
              <a:rPr lang="en-SG" dirty="0"/>
              <a:t>Task 1c: upload code into your </a:t>
            </a:r>
            <a:r>
              <a:rPr lang="en-SG" dirty="0" err="1"/>
              <a:t>arduino</a:t>
            </a:r>
            <a:r>
              <a:rPr lang="en-SG" dirty="0"/>
              <a:t> </a:t>
            </a:r>
          </a:p>
        </p:txBody>
      </p:sp>
      <p:sp>
        <p:nvSpPr>
          <p:cNvPr id="3" name="Content Placeholder 2">
            <a:extLst>
              <a:ext uri="{FF2B5EF4-FFF2-40B4-BE49-F238E27FC236}">
                <a16:creationId xmlns:a16="http://schemas.microsoft.com/office/drawing/2014/main" id="{E54D8259-F3AE-455C-BC27-07AF70E5775B}"/>
              </a:ext>
            </a:extLst>
          </p:cNvPr>
          <p:cNvSpPr>
            <a:spLocks noGrp="1"/>
          </p:cNvSpPr>
          <p:nvPr>
            <p:ph idx="1"/>
          </p:nvPr>
        </p:nvSpPr>
        <p:spPr/>
        <p:txBody>
          <a:bodyPr/>
          <a:lstStyle/>
          <a:p>
            <a:r>
              <a:rPr lang="en-SG" dirty="0"/>
              <a:t>Open your </a:t>
            </a:r>
            <a:r>
              <a:rPr lang="en-SG" dirty="0" err="1"/>
              <a:t>arduino</a:t>
            </a:r>
            <a:r>
              <a:rPr lang="en-SG" dirty="0"/>
              <a:t> ide and copy the code from </a:t>
            </a:r>
            <a:r>
              <a:rPr lang="en-SG" dirty="0" err="1"/>
              <a:t>tinkercad</a:t>
            </a:r>
            <a:r>
              <a:rPr lang="en-SG" dirty="0"/>
              <a:t> into your blank sketch </a:t>
            </a:r>
          </a:p>
          <a:p>
            <a:endParaRPr lang="en-SG" dirty="0"/>
          </a:p>
        </p:txBody>
      </p:sp>
      <p:sp>
        <p:nvSpPr>
          <p:cNvPr id="9" name="Rectangle 8">
            <a:extLst>
              <a:ext uri="{FF2B5EF4-FFF2-40B4-BE49-F238E27FC236}">
                <a16:creationId xmlns:a16="http://schemas.microsoft.com/office/drawing/2014/main" id="{0E237797-6F52-4C32-B90A-2DCEFBD71D66}"/>
              </a:ext>
            </a:extLst>
          </p:cNvPr>
          <p:cNvSpPr/>
          <p:nvPr/>
        </p:nvSpPr>
        <p:spPr>
          <a:xfrm>
            <a:off x="1545189" y="3173506"/>
            <a:ext cx="303170" cy="40585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Straight Arrow Connector 10">
            <a:extLst>
              <a:ext uri="{FF2B5EF4-FFF2-40B4-BE49-F238E27FC236}">
                <a16:creationId xmlns:a16="http://schemas.microsoft.com/office/drawing/2014/main" id="{4B7D3657-CAEE-4656-BDA7-4D3868EA91BA}"/>
              </a:ext>
            </a:extLst>
          </p:cNvPr>
          <p:cNvCxnSpPr>
            <a:cxnSpLocks/>
          </p:cNvCxnSpPr>
          <p:nvPr/>
        </p:nvCxnSpPr>
        <p:spPr>
          <a:xfrm flipH="1" flipV="1">
            <a:off x="2019504" y="3667380"/>
            <a:ext cx="3647233" cy="679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DBC9356-6060-48E6-9FA8-0F9FE14E2DCD}"/>
              </a:ext>
            </a:extLst>
          </p:cNvPr>
          <p:cNvSpPr txBox="1"/>
          <p:nvPr/>
        </p:nvSpPr>
        <p:spPr>
          <a:xfrm>
            <a:off x="5666736" y="4192373"/>
            <a:ext cx="1941854" cy="276999"/>
          </a:xfrm>
          <a:prstGeom prst="rect">
            <a:avLst/>
          </a:prstGeom>
          <a:noFill/>
        </p:spPr>
        <p:txBody>
          <a:bodyPr wrap="square" rtlCol="0">
            <a:spAutoFit/>
          </a:bodyPr>
          <a:lstStyle/>
          <a:p>
            <a:r>
              <a:rPr lang="en-SG" sz="1200" dirty="0">
                <a:solidFill>
                  <a:schemeClr val="bg1"/>
                </a:solidFill>
              </a:rPr>
              <a:t>Click upload </a:t>
            </a:r>
          </a:p>
        </p:txBody>
      </p:sp>
      <p:sp>
        <p:nvSpPr>
          <p:cNvPr id="14" name="Rectangle 13">
            <a:extLst>
              <a:ext uri="{FF2B5EF4-FFF2-40B4-BE49-F238E27FC236}">
                <a16:creationId xmlns:a16="http://schemas.microsoft.com/office/drawing/2014/main" id="{9AD7AAAB-B91C-4B73-AEA2-0E429118045E}"/>
              </a:ext>
            </a:extLst>
          </p:cNvPr>
          <p:cNvSpPr/>
          <p:nvPr/>
        </p:nvSpPr>
        <p:spPr>
          <a:xfrm>
            <a:off x="1242019" y="3173506"/>
            <a:ext cx="303170" cy="40585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7" name="Straight Arrow Connector 16">
            <a:extLst>
              <a:ext uri="{FF2B5EF4-FFF2-40B4-BE49-F238E27FC236}">
                <a16:creationId xmlns:a16="http://schemas.microsoft.com/office/drawing/2014/main" id="{F80FBFE3-1D84-471C-8A46-3F8E335FF35F}"/>
              </a:ext>
            </a:extLst>
          </p:cNvPr>
          <p:cNvCxnSpPr>
            <a:cxnSpLocks/>
          </p:cNvCxnSpPr>
          <p:nvPr/>
        </p:nvCxnSpPr>
        <p:spPr>
          <a:xfrm flipH="1" flipV="1">
            <a:off x="1379974" y="3618962"/>
            <a:ext cx="3553874" cy="1303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F34D41D-3C66-4B7F-8FDC-5B9752572B5D}"/>
              </a:ext>
            </a:extLst>
          </p:cNvPr>
          <p:cNvSpPr txBox="1"/>
          <p:nvPr/>
        </p:nvSpPr>
        <p:spPr>
          <a:xfrm>
            <a:off x="4922438" y="4768077"/>
            <a:ext cx="1941854" cy="830997"/>
          </a:xfrm>
          <a:prstGeom prst="rect">
            <a:avLst/>
          </a:prstGeom>
          <a:noFill/>
        </p:spPr>
        <p:txBody>
          <a:bodyPr wrap="square" rtlCol="0">
            <a:spAutoFit/>
          </a:bodyPr>
          <a:lstStyle/>
          <a:p>
            <a:r>
              <a:rPr lang="en-SG" sz="1200" dirty="0">
                <a:solidFill>
                  <a:schemeClr val="bg1"/>
                </a:solidFill>
              </a:rPr>
              <a:t>You can click this compile function to make sure there is no syntax errors in your code </a:t>
            </a:r>
          </a:p>
        </p:txBody>
      </p:sp>
    </p:spTree>
    <p:extLst>
      <p:ext uri="{BB962C8B-B14F-4D97-AF65-F5344CB8AC3E}">
        <p14:creationId xmlns:p14="http://schemas.microsoft.com/office/powerpoint/2010/main" val="1848246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9D7D4-404F-4D0E-BA72-8251DF830599}"/>
              </a:ext>
            </a:extLst>
          </p:cNvPr>
          <p:cNvSpPr>
            <a:spLocks noGrp="1"/>
          </p:cNvSpPr>
          <p:nvPr>
            <p:ph type="title"/>
          </p:nvPr>
        </p:nvSpPr>
        <p:spPr/>
        <p:txBody>
          <a:bodyPr/>
          <a:lstStyle/>
          <a:p>
            <a:r>
              <a:rPr lang="en-SG" dirty="0"/>
              <a:t>Great you are now an Arduino caterpillar </a:t>
            </a:r>
          </a:p>
        </p:txBody>
      </p:sp>
      <p:pic>
        <p:nvPicPr>
          <p:cNvPr id="1028" name="Picture 4" descr="See the source image">
            <a:extLst>
              <a:ext uri="{FF2B5EF4-FFF2-40B4-BE49-F238E27FC236}">
                <a16:creationId xmlns:a16="http://schemas.microsoft.com/office/drawing/2014/main" id="{22FBBDE5-76DD-463A-BFFE-EA6F0A28B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2032" y="2449197"/>
            <a:ext cx="2513989" cy="2513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864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43A9A-7294-4FEF-BA71-269928B3BD0A}"/>
              </a:ext>
            </a:extLst>
          </p:cNvPr>
          <p:cNvSpPr>
            <a:spLocks noGrp="1"/>
          </p:cNvSpPr>
          <p:nvPr>
            <p:ph type="title"/>
          </p:nvPr>
        </p:nvSpPr>
        <p:spPr/>
        <p:txBody>
          <a:bodyPr/>
          <a:lstStyle/>
          <a:p>
            <a:r>
              <a:rPr lang="en-SG" dirty="0"/>
              <a:t>Chapter 2: Electronics basics  </a:t>
            </a:r>
          </a:p>
        </p:txBody>
      </p:sp>
      <p:sp>
        <p:nvSpPr>
          <p:cNvPr id="3" name="Content Placeholder 2">
            <a:extLst>
              <a:ext uri="{FF2B5EF4-FFF2-40B4-BE49-F238E27FC236}">
                <a16:creationId xmlns:a16="http://schemas.microsoft.com/office/drawing/2014/main" id="{CD81ECD4-B225-4152-A7C3-41BEDA55645F}"/>
              </a:ext>
            </a:extLst>
          </p:cNvPr>
          <p:cNvSpPr>
            <a:spLocks noGrp="1"/>
          </p:cNvSpPr>
          <p:nvPr>
            <p:ph idx="1"/>
          </p:nvPr>
        </p:nvSpPr>
        <p:spPr>
          <a:xfrm>
            <a:off x="838200" y="1799248"/>
            <a:ext cx="10515600" cy="4351338"/>
          </a:xfrm>
        </p:spPr>
        <p:txBody>
          <a:bodyPr/>
          <a:lstStyle/>
          <a:p>
            <a:pPr marL="0" indent="0">
              <a:buNone/>
            </a:pPr>
            <a:r>
              <a:rPr lang="en-SG" dirty="0"/>
              <a:t>What you will learn: </a:t>
            </a:r>
          </a:p>
          <a:p>
            <a:pPr>
              <a:buFontTx/>
              <a:buChar char="-"/>
            </a:pPr>
            <a:r>
              <a:rPr lang="en-SG" dirty="0"/>
              <a:t>Learn how to connect electronics to a breadboard </a:t>
            </a:r>
          </a:p>
          <a:p>
            <a:pPr>
              <a:buFontTx/>
              <a:buChar char="-"/>
            </a:pPr>
            <a:r>
              <a:rPr lang="en-SG" dirty="0"/>
              <a:t>How to make an led blink</a:t>
            </a:r>
          </a:p>
          <a:p>
            <a:pPr>
              <a:buFontTx/>
              <a:buChar char="-"/>
            </a:pPr>
            <a:r>
              <a:rPr lang="en-SG" dirty="0"/>
              <a:t>Port electronics diagram from </a:t>
            </a:r>
            <a:r>
              <a:rPr lang="en-SG" dirty="0" err="1"/>
              <a:t>tinkercad</a:t>
            </a:r>
            <a:r>
              <a:rPr lang="en-SG" dirty="0"/>
              <a:t> to physical hardware  </a:t>
            </a:r>
          </a:p>
          <a:p>
            <a:pPr>
              <a:buFontTx/>
              <a:buChar char="-"/>
            </a:pPr>
            <a:endParaRPr lang="en-SG" dirty="0"/>
          </a:p>
          <a:p>
            <a:pPr>
              <a:buFontTx/>
              <a:buChar char="-"/>
            </a:pPr>
            <a:endParaRPr lang="en-SG" dirty="0"/>
          </a:p>
        </p:txBody>
      </p:sp>
    </p:spTree>
    <p:extLst>
      <p:ext uri="{BB962C8B-B14F-4D97-AF65-F5344CB8AC3E}">
        <p14:creationId xmlns:p14="http://schemas.microsoft.com/office/powerpoint/2010/main" val="1493412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9BA51D1A-8FAB-4D5D-AA3B-D47C97E7983D}"/>
              </a:ext>
            </a:extLst>
          </p:cNvPr>
          <p:cNvCxnSpPr>
            <a:cxnSpLocks/>
          </p:cNvCxnSpPr>
          <p:nvPr/>
        </p:nvCxnSpPr>
        <p:spPr>
          <a:xfrm>
            <a:off x="1122668" y="3111894"/>
            <a:ext cx="1536300" cy="13835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D47DC805-9672-4639-B9CE-54C651DEA32E}"/>
              </a:ext>
            </a:extLst>
          </p:cNvPr>
          <p:cNvSpPr/>
          <p:nvPr/>
        </p:nvSpPr>
        <p:spPr>
          <a:xfrm>
            <a:off x="831481" y="2832208"/>
            <a:ext cx="560438" cy="56043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B91E86C-9402-4503-949F-1558BA58DE18}"/>
              </a:ext>
            </a:extLst>
          </p:cNvPr>
          <p:cNvCxnSpPr>
            <a:cxnSpLocks/>
          </p:cNvCxnSpPr>
          <p:nvPr/>
        </p:nvCxnSpPr>
        <p:spPr>
          <a:xfrm>
            <a:off x="4642638" y="3268708"/>
            <a:ext cx="1536300" cy="13835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D63814C-76F0-44A1-AC52-A427073BDD9D}"/>
              </a:ext>
            </a:extLst>
          </p:cNvPr>
          <p:cNvCxnSpPr>
            <a:cxnSpLocks/>
          </p:cNvCxnSpPr>
          <p:nvPr/>
        </p:nvCxnSpPr>
        <p:spPr>
          <a:xfrm flipV="1">
            <a:off x="9354287" y="3094636"/>
            <a:ext cx="1760530" cy="13835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031C5BCC-64D2-4396-9C88-E147260F5105}"/>
              </a:ext>
            </a:extLst>
          </p:cNvPr>
          <p:cNvSpPr/>
          <p:nvPr/>
        </p:nvSpPr>
        <p:spPr>
          <a:xfrm>
            <a:off x="10823631" y="2814950"/>
            <a:ext cx="560438" cy="560438"/>
          </a:xfrm>
          <a:prstGeom prst="ellipse">
            <a:avLst/>
          </a:prstGeom>
          <a:solidFill>
            <a:srgbClr val="231F2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C81A2CA4-8F6C-4D29-8173-EE1D58ABE7D8}"/>
              </a:ext>
            </a:extLst>
          </p:cNvPr>
          <p:cNvCxnSpPr>
            <a:cxnSpLocks/>
          </p:cNvCxnSpPr>
          <p:nvPr/>
        </p:nvCxnSpPr>
        <p:spPr>
          <a:xfrm>
            <a:off x="7772327" y="3116841"/>
            <a:ext cx="1536300" cy="13835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28A83F45-45CF-4B3F-ABE5-4BEA587939F9}"/>
              </a:ext>
            </a:extLst>
          </p:cNvPr>
          <p:cNvSpPr/>
          <p:nvPr/>
        </p:nvSpPr>
        <p:spPr>
          <a:xfrm>
            <a:off x="9028408" y="4220156"/>
            <a:ext cx="560438" cy="560438"/>
          </a:xfrm>
          <a:prstGeom prst="ellipse">
            <a:avLst/>
          </a:prstGeom>
          <a:solidFill>
            <a:srgbClr val="231F2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D74EA863-614F-488E-86E2-7DD6E0D360A4}"/>
              </a:ext>
            </a:extLst>
          </p:cNvPr>
          <p:cNvCxnSpPr>
            <a:cxnSpLocks/>
          </p:cNvCxnSpPr>
          <p:nvPr/>
        </p:nvCxnSpPr>
        <p:spPr>
          <a:xfrm flipV="1">
            <a:off x="5974314" y="3111894"/>
            <a:ext cx="1760530" cy="13835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609E021-9188-4574-B609-BDFFE9B4A941}"/>
              </a:ext>
            </a:extLst>
          </p:cNvPr>
          <p:cNvSpPr/>
          <p:nvPr/>
        </p:nvSpPr>
        <p:spPr>
          <a:xfrm>
            <a:off x="7443658" y="2832208"/>
            <a:ext cx="560438" cy="560438"/>
          </a:xfrm>
          <a:prstGeom prst="ellipse">
            <a:avLst/>
          </a:prstGeom>
          <a:solidFill>
            <a:srgbClr val="231F2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10" name="TextBox 9">
            <a:extLst>
              <a:ext uri="{FF2B5EF4-FFF2-40B4-BE49-F238E27FC236}">
                <a16:creationId xmlns:a16="http://schemas.microsoft.com/office/drawing/2014/main" id="{FCDDB216-DC95-2A4B-A0FF-839662962AA9}"/>
              </a:ext>
            </a:extLst>
          </p:cNvPr>
          <p:cNvSpPr txBox="1"/>
          <p:nvPr/>
        </p:nvSpPr>
        <p:spPr>
          <a:xfrm>
            <a:off x="1536144" y="4842071"/>
            <a:ext cx="2154367" cy="646331"/>
          </a:xfrm>
          <a:prstGeom prst="rect">
            <a:avLst/>
          </a:prstGeom>
          <a:noFill/>
        </p:spPr>
        <p:txBody>
          <a:bodyPr wrap="square" rtlCol="0">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Declaring</a:t>
            </a:r>
          </a:p>
          <a:p>
            <a:pPr algn="ctr"/>
            <a:r>
              <a:rPr lang="en-US" dirty="0">
                <a:latin typeface="Gill Sans MT" panose="020B0502020104020203" pitchFamily="34" charset="77"/>
                <a:ea typeface="Menlo" panose="020B0609030804020204" pitchFamily="49" charset="0"/>
                <a:cs typeface="Menlo" panose="020B0609030804020204" pitchFamily="49" charset="0"/>
              </a:rPr>
              <a:t>Variables </a:t>
            </a:r>
          </a:p>
        </p:txBody>
      </p:sp>
      <p:sp>
        <p:nvSpPr>
          <p:cNvPr id="11" name="Title 1">
            <a:extLst>
              <a:ext uri="{FF2B5EF4-FFF2-40B4-BE49-F238E27FC236}">
                <a16:creationId xmlns:a16="http://schemas.microsoft.com/office/drawing/2014/main" id="{2603498E-CD8A-E14F-9A86-6CA1D5E754DF}"/>
              </a:ext>
            </a:extLst>
          </p:cNvPr>
          <p:cNvSpPr>
            <a:spLocks noGrp="1"/>
          </p:cNvSpPr>
          <p:nvPr>
            <p:ph type="title"/>
          </p:nvPr>
        </p:nvSpPr>
        <p:spPr>
          <a:xfrm>
            <a:off x="838200" y="648930"/>
            <a:ext cx="10515600" cy="1093581"/>
          </a:xfrm>
        </p:spPr>
        <p:txBody>
          <a:bodyPr/>
          <a:lstStyle/>
          <a:p>
            <a:r>
              <a:rPr lang="en-US" dirty="0">
                <a:solidFill>
                  <a:srgbClr val="F74BD6"/>
                </a:solidFill>
                <a:latin typeface="Consolas" panose="020B0609020204030204" pitchFamily="49" charset="0"/>
                <a:ea typeface="Menlo" panose="020B0609030804020204" pitchFamily="49" charset="0"/>
                <a:cs typeface="Consolas" panose="020B0609020204030204" pitchFamily="49" charset="0"/>
              </a:rPr>
              <a:t>Summary of learning objectives</a:t>
            </a:r>
          </a:p>
        </p:txBody>
      </p:sp>
      <p:cxnSp>
        <p:nvCxnSpPr>
          <p:cNvPr id="15" name="Straight Connector 14">
            <a:extLst>
              <a:ext uri="{FF2B5EF4-FFF2-40B4-BE49-F238E27FC236}">
                <a16:creationId xmlns:a16="http://schemas.microsoft.com/office/drawing/2014/main" id="{8B80A11D-49F4-7841-955A-E464CC4FC897}"/>
              </a:ext>
            </a:extLst>
          </p:cNvPr>
          <p:cNvCxnSpPr>
            <a:cxnSpLocks/>
          </p:cNvCxnSpPr>
          <p:nvPr/>
        </p:nvCxnSpPr>
        <p:spPr>
          <a:xfrm flipV="1">
            <a:off x="2644226" y="3112427"/>
            <a:ext cx="1760530" cy="13835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5C5DC93B-CB90-694E-A758-237CC58AC130}"/>
              </a:ext>
            </a:extLst>
          </p:cNvPr>
          <p:cNvSpPr/>
          <p:nvPr/>
        </p:nvSpPr>
        <p:spPr>
          <a:xfrm>
            <a:off x="2364007" y="4215742"/>
            <a:ext cx="560438" cy="560438"/>
          </a:xfrm>
          <a:prstGeom prst="ellipse">
            <a:avLst/>
          </a:prstGeom>
          <a:solidFill>
            <a:srgbClr val="231F2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8B200D9-3403-984B-B1BD-7E9606BBE5C7}"/>
              </a:ext>
            </a:extLst>
          </p:cNvPr>
          <p:cNvSpPr/>
          <p:nvPr/>
        </p:nvSpPr>
        <p:spPr>
          <a:xfrm>
            <a:off x="4113570" y="2832741"/>
            <a:ext cx="560438" cy="560438"/>
          </a:xfrm>
          <a:prstGeom prst="ellipse">
            <a:avLst/>
          </a:prstGeom>
          <a:solidFill>
            <a:srgbClr val="231F2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E7BB553-4B78-7646-AAB8-7735581B42FF}"/>
              </a:ext>
            </a:extLst>
          </p:cNvPr>
          <p:cNvSpPr txBox="1"/>
          <p:nvPr/>
        </p:nvSpPr>
        <p:spPr>
          <a:xfrm>
            <a:off x="4487798" y="4842070"/>
            <a:ext cx="2930565" cy="646331"/>
          </a:xfrm>
          <a:prstGeom prst="rect">
            <a:avLst/>
          </a:prstGeom>
          <a:noFill/>
        </p:spPr>
        <p:txBody>
          <a:bodyPr wrap="square" rtlCol="0">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Logic/Relational/Arithmetic Operators </a:t>
            </a:r>
          </a:p>
        </p:txBody>
      </p:sp>
      <p:sp>
        <p:nvSpPr>
          <p:cNvPr id="17" name="Oval 16">
            <a:extLst>
              <a:ext uri="{FF2B5EF4-FFF2-40B4-BE49-F238E27FC236}">
                <a16:creationId xmlns:a16="http://schemas.microsoft.com/office/drawing/2014/main" id="{A37522FC-C0AE-44BB-9432-EC81B0C7C234}"/>
              </a:ext>
            </a:extLst>
          </p:cNvPr>
          <p:cNvSpPr/>
          <p:nvPr/>
        </p:nvSpPr>
        <p:spPr>
          <a:xfrm>
            <a:off x="5660838" y="4215742"/>
            <a:ext cx="560438" cy="560438"/>
          </a:xfrm>
          <a:prstGeom prst="ellipse">
            <a:avLst/>
          </a:prstGeom>
          <a:solidFill>
            <a:srgbClr val="231F2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D96935D-5CC9-456F-B9DB-6EB1A29C59A7}"/>
              </a:ext>
            </a:extLst>
          </p:cNvPr>
          <p:cNvSpPr txBox="1"/>
          <p:nvPr/>
        </p:nvSpPr>
        <p:spPr>
          <a:xfrm>
            <a:off x="3256421" y="2384575"/>
            <a:ext cx="2154367" cy="369332"/>
          </a:xfrm>
          <a:prstGeom prst="rect">
            <a:avLst/>
          </a:prstGeom>
          <a:noFill/>
        </p:spPr>
        <p:txBody>
          <a:bodyPr wrap="square" rtlCol="0">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if else/else if</a:t>
            </a:r>
          </a:p>
        </p:txBody>
      </p:sp>
      <p:sp>
        <p:nvSpPr>
          <p:cNvPr id="31" name="TextBox 30">
            <a:extLst>
              <a:ext uri="{FF2B5EF4-FFF2-40B4-BE49-F238E27FC236}">
                <a16:creationId xmlns:a16="http://schemas.microsoft.com/office/drawing/2014/main" id="{21440D12-5250-4E8E-BA55-F4A104144F70}"/>
              </a:ext>
            </a:extLst>
          </p:cNvPr>
          <p:cNvSpPr txBox="1"/>
          <p:nvPr/>
        </p:nvSpPr>
        <p:spPr>
          <a:xfrm>
            <a:off x="6221276" y="2429609"/>
            <a:ext cx="2930565" cy="369332"/>
          </a:xfrm>
          <a:prstGeom prst="rect">
            <a:avLst/>
          </a:prstGeom>
          <a:noFill/>
        </p:spPr>
        <p:txBody>
          <a:bodyPr wrap="square" rtlCol="0">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Loops </a:t>
            </a:r>
          </a:p>
        </p:txBody>
      </p:sp>
      <p:sp>
        <p:nvSpPr>
          <p:cNvPr id="32" name="TextBox 31">
            <a:extLst>
              <a:ext uri="{FF2B5EF4-FFF2-40B4-BE49-F238E27FC236}">
                <a16:creationId xmlns:a16="http://schemas.microsoft.com/office/drawing/2014/main" id="{E341EE2D-811A-4290-A387-881F4B35615B}"/>
              </a:ext>
            </a:extLst>
          </p:cNvPr>
          <p:cNvSpPr txBox="1"/>
          <p:nvPr/>
        </p:nvSpPr>
        <p:spPr>
          <a:xfrm>
            <a:off x="8231443" y="4815058"/>
            <a:ext cx="2154367" cy="646331"/>
          </a:xfrm>
          <a:prstGeom prst="rect">
            <a:avLst/>
          </a:prstGeom>
          <a:noFill/>
        </p:spPr>
        <p:txBody>
          <a:bodyPr wrap="square" rtlCol="0">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break/continue statement </a:t>
            </a:r>
          </a:p>
        </p:txBody>
      </p:sp>
      <p:sp>
        <p:nvSpPr>
          <p:cNvPr id="36" name="TextBox 35">
            <a:extLst>
              <a:ext uri="{FF2B5EF4-FFF2-40B4-BE49-F238E27FC236}">
                <a16:creationId xmlns:a16="http://schemas.microsoft.com/office/drawing/2014/main" id="{04A0B866-04A9-4EAF-B78D-0A5B548CF050}"/>
              </a:ext>
            </a:extLst>
          </p:cNvPr>
          <p:cNvSpPr txBox="1"/>
          <p:nvPr/>
        </p:nvSpPr>
        <p:spPr>
          <a:xfrm>
            <a:off x="10037633" y="2391784"/>
            <a:ext cx="2154367" cy="369332"/>
          </a:xfrm>
          <a:prstGeom prst="rect">
            <a:avLst/>
          </a:prstGeom>
          <a:noFill/>
        </p:spPr>
        <p:txBody>
          <a:bodyPr wrap="square" rtlCol="0">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functions</a:t>
            </a:r>
          </a:p>
        </p:txBody>
      </p:sp>
      <p:sp>
        <p:nvSpPr>
          <p:cNvPr id="41" name="TextBox 40">
            <a:extLst>
              <a:ext uri="{FF2B5EF4-FFF2-40B4-BE49-F238E27FC236}">
                <a16:creationId xmlns:a16="http://schemas.microsoft.com/office/drawing/2014/main" id="{016F07BE-9952-40E1-81E3-8E217F4CE727}"/>
              </a:ext>
            </a:extLst>
          </p:cNvPr>
          <p:cNvSpPr txBox="1"/>
          <p:nvPr/>
        </p:nvSpPr>
        <p:spPr>
          <a:xfrm>
            <a:off x="34516" y="2384575"/>
            <a:ext cx="2154367" cy="369332"/>
          </a:xfrm>
          <a:prstGeom prst="rect">
            <a:avLst/>
          </a:prstGeom>
          <a:noFill/>
        </p:spPr>
        <p:txBody>
          <a:bodyPr wrap="square" rtlCol="0">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C++ basics </a:t>
            </a:r>
          </a:p>
        </p:txBody>
      </p:sp>
    </p:spTree>
    <p:extLst>
      <p:ext uri="{BB962C8B-B14F-4D97-AF65-F5344CB8AC3E}">
        <p14:creationId xmlns:p14="http://schemas.microsoft.com/office/powerpoint/2010/main" val="578678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7641E-CC5E-4FBF-A1E7-F4AB761921C0}"/>
              </a:ext>
            </a:extLst>
          </p:cNvPr>
          <p:cNvSpPr>
            <a:spLocks noGrp="1"/>
          </p:cNvSpPr>
          <p:nvPr>
            <p:ph type="title"/>
          </p:nvPr>
        </p:nvSpPr>
        <p:spPr/>
        <p:txBody>
          <a:bodyPr/>
          <a:lstStyle/>
          <a:p>
            <a:r>
              <a:rPr lang="en-SG" dirty="0"/>
              <a:t>Task 2a: Add a breadboard </a:t>
            </a:r>
          </a:p>
        </p:txBody>
      </p:sp>
      <p:pic>
        <p:nvPicPr>
          <p:cNvPr id="5" name="Content Placeholder 4">
            <a:extLst>
              <a:ext uri="{FF2B5EF4-FFF2-40B4-BE49-F238E27FC236}">
                <a16:creationId xmlns:a16="http://schemas.microsoft.com/office/drawing/2014/main" id="{2A962704-9663-4D61-AC8B-5580A395A120}"/>
              </a:ext>
            </a:extLst>
          </p:cNvPr>
          <p:cNvPicPr>
            <a:picLocks noGrp="1" noChangeAspect="1"/>
          </p:cNvPicPr>
          <p:nvPr>
            <p:ph idx="1"/>
          </p:nvPr>
        </p:nvPicPr>
        <p:blipFill>
          <a:blip r:embed="rId2"/>
          <a:stretch>
            <a:fillRect/>
          </a:stretch>
        </p:blipFill>
        <p:spPr>
          <a:xfrm>
            <a:off x="1020812" y="1690688"/>
            <a:ext cx="8918135" cy="4351338"/>
          </a:xfrm>
        </p:spPr>
      </p:pic>
      <p:sp>
        <p:nvSpPr>
          <p:cNvPr id="6" name="Rectangle 5">
            <a:extLst>
              <a:ext uri="{FF2B5EF4-FFF2-40B4-BE49-F238E27FC236}">
                <a16:creationId xmlns:a16="http://schemas.microsoft.com/office/drawing/2014/main" id="{CB62B932-1BC2-4C33-81EA-1C9D958A765A}"/>
              </a:ext>
            </a:extLst>
          </p:cNvPr>
          <p:cNvSpPr/>
          <p:nvPr/>
        </p:nvSpPr>
        <p:spPr>
          <a:xfrm>
            <a:off x="7442688" y="1934307"/>
            <a:ext cx="624254" cy="34818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7" name="Straight Arrow Connector 6">
            <a:extLst>
              <a:ext uri="{FF2B5EF4-FFF2-40B4-BE49-F238E27FC236}">
                <a16:creationId xmlns:a16="http://schemas.microsoft.com/office/drawing/2014/main" id="{8E7A652B-4CBB-4F93-9282-80B3726E5E58}"/>
              </a:ext>
            </a:extLst>
          </p:cNvPr>
          <p:cNvCxnSpPr>
            <a:cxnSpLocks/>
          </p:cNvCxnSpPr>
          <p:nvPr/>
        </p:nvCxnSpPr>
        <p:spPr>
          <a:xfrm>
            <a:off x="6567854" y="2145323"/>
            <a:ext cx="7869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FDFBF9D-E430-4C7D-8122-9CAD0B99B5F4}"/>
              </a:ext>
            </a:extLst>
          </p:cNvPr>
          <p:cNvSpPr txBox="1"/>
          <p:nvPr/>
        </p:nvSpPr>
        <p:spPr>
          <a:xfrm>
            <a:off x="5283065" y="1914490"/>
            <a:ext cx="1489539" cy="461665"/>
          </a:xfrm>
          <a:prstGeom prst="rect">
            <a:avLst/>
          </a:prstGeom>
          <a:noFill/>
        </p:spPr>
        <p:txBody>
          <a:bodyPr wrap="square" rtlCol="0">
            <a:spAutoFit/>
          </a:bodyPr>
          <a:lstStyle/>
          <a:p>
            <a:r>
              <a:rPr lang="en-SG" sz="1200" dirty="0">
                <a:solidFill>
                  <a:schemeClr val="bg1"/>
                </a:solidFill>
              </a:rPr>
              <a:t>Click code to close the code editor</a:t>
            </a:r>
          </a:p>
        </p:txBody>
      </p:sp>
      <p:sp>
        <p:nvSpPr>
          <p:cNvPr id="11" name="Rectangle 10">
            <a:extLst>
              <a:ext uri="{FF2B5EF4-FFF2-40B4-BE49-F238E27FC236}">
                <a16:creationId xmlns:a16="http://schemas.microsoft.com/office/drawing/2014/main" id="{90A20016-56A2-4A1C-8A3A-90467125603B}"/>
              </a:ext>
            </a:extLst>
          </p:cNvPr>
          <p:cNvSpPr/>
          <p:nvPr/>
        </p:nvSpPr>
        <p:spPr>
          <a:xfrm>
            <a:off x="9124949" y="3344073"/>
            <a:ext cx="757605" cy="73555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16256D2B-9214-45E1-BA6B-FD6D10E06424}"/>
              </a:ext>
            </a:extLst>
          </p:cNvPr>
          <p:cNvSpPr txBox="1"/>
          <p:nvPr/>
        </p:nvSpPr>
        <p:spPr>
          <a:xfrm>
            <a:off x="7124044" y="3481019"/>
            <a:ext cx="1273066" cy="461665"/>
          </a:xfrm>
          <a:prstGeom prst="rect">
            <a:avLst/>
          </a:prstGeom>
          <a:noFill/>
        </p:spPr>
        <p:txBody>
          <a:bodyPr wrap="square" rtlCol="0">
            <a:spAutoFit/>
          </a:bodyPr>
          <a:lstStyle/>
          <a:p>
            <a:r>
              <a:rPr lang="en-SG" sz="1200" dirty="0">
                <a:solidFill>
                  <a:schemeClr val="bg1"/>
                </a:solidFill>
              </a:rPr>
              <a:t>Add the breadboard in </a:t>
            </a:r>
          </a:p>
        </p:txBody>
      </p:sp>
      <p:cxnSp>
        <p:nvCxnSpPr>
          <p:cNvPr id="13" name="Straight Arrow Connector 12">
            <a:extLst>
              <a:ext uri="{FF2B5EF4-FFF2-40B4-BE49-F238E27FC236}">
                <a16:creationId xmlns:a16="http://schemas.microsoft.com/office/drawing/2014/main" id="{3AA832D1-B67E-4392-9277-20F65130E33C}"/>
              </a:ext>
            </a:extLst>
          </p:cNvPr>
          <p:cNvCxnSpPr>
            <a:cxnSpLocks/>
          </p:cNvCxnSpPr>
          <p:nvPr/>
        </p:nvCxnSpPr>
        <p:spPr>
          <a:xfrm>
            <a:off x="8210550" y="3673719"/>
            <a:ext cx="7869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06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85001-F30F-4C7D-8565-41E247250074}"/>
              </a:ext>
            </a:extLst>
          </p:cNvPr>
          <p:cNvSpPr>
            <a:spLocks noGrp="1"/>
          </p:cNvSpPr>
          <p:nvPr>
            <p:ph type="title"/>
          </p:nvPr>
        </p:nvSpPr>
        <p:spPr/>
        <p:txBody>
          <a:bodyPr/>
          <a:lstStyle/>
          <a:p>
            <a:r>
              <a:rPr lang="en-SG" dirty="0"/>
              <a:t>Introduction to breadboard </a:t>
            </a:r>
          </a:p>
        </p:txBody>
      </p:sp>
      <p:pic>
        <p:nvPicPr>
          <p:cNvPr id="5" name="Picture 4">
            <a:extLst>
              <a:ext uri="{FF2B5EF4-FFF2-40B4-BE49-F238E27FC236}">
                <a16:creationId xmlns:a16="http://schemas.microsoft.com/office/drawing/2014/main" id="{74FDFA1F-046C-4058-A50D-188446797A21}"/>
              </a:ext>
            </a:extLst>
          </p:cNvPr>
          <p:cNvPicPr>
            <a:picLocks noChangeAspect="1"/>
          </p:cNvPicPr>
          <p:nvPr/>
        </p:nvPicPr>
        <p:blipFill>
          <a:blip r:embed="rId2"/>
          <a:stretch>
            <a:fillRect/>
          </a:stretch>
        </p:blipFill>
        <p:spPr>
          <a:xfrm>
            <a:off x="1012196" y="2554385"/>
            <a:ext cx="5235135" cy="3640358"/>
          </a:xfrm>
          <a:prstGeom prst="rect">
            <a:avLst/>
          </a:prstGeom>
        </p:spPr>
      </p:pic>
      <p:sp>
        <p:nvSpPr>
          <p:cNvPr id="6" name="Content Placeholder 2">
            <a:extLst>
              <a:ext uri="{FF2B5EF4-FFF2-40B4-BE49-F238E27FC236}">
                <a16:creationId xmlns:a16="http://schemas.microsoft.com/office/drawing/2014/main" id="{300D4689-B533-4D93-B513-417C76BF8A5A}"/>
              </a:ext>
            </a:extLst>
          </p:cNvPr>
          <p:cNvSpPr>
            <a:spLocks noGrp="1"/>
          </p:cNvSpPr>
          <p:nvPr>
            <p:ph idx="1"/>
          </p:nvPr>
        </p:nvSpPr>
        <p:spPr>
          <a:xfrm>
            <a:off x="838200" y="1799248"/>
            <a:ext cx="10515600" cy="4351338"/>
          </a:xfrm>
        </p:spPr>
        <p:txBody>
          <a:bodyPr/>
          <a:lstStyle/>
          <a:p>
            <a:pPr marL="0" indent="0">
              <a:buNone/>
            </a:pPr>
            <a:r>
              <a:rPr lang="en-SG" dirty="0"/>
              <a:t>Metal strips allow you to conduct electricity </a:t>
            </a:r>
          </a:p>
          <a:p>
            <a:pPr>
              <a:buFontTx/>
              <a:buChar char="-"/>
            </a:pPr>
            <a:endParaRPr lang="en-SG" dirty="0"/>
          </a:p>
          <a:p>
            <a:pPr>
              <a:buFontTx/>
              <a:buChar char="-"/>
            </a:pPr>
            <a:endParaRPr lang="en-SG" dirty="0"/>
          </a:p>
        </p:txBody>
      </p:sp>
      <p:cxnSp>
        <p:nvCxnSpPr>
          <p:cNvPr id="8" name="Straight Connector 7">
            <a:extLst>
              <a:ext uri="{FF2B5EF4-FFF2-40B4-BE49-F238E27FC236}">
                <a16:creationId xmlns:a16="http://schemas.microsoft.com/office/drawing/2014/main" id="{701A8FFF-A117-4513-BA04-3B2C1773534D}"/>
              </a:ext>
            </a:extLst>
          </p:cNvPr>
          <p:cNvCxnSpPr>
            <a:cxnSpLocks/>
          </p:cNvCxnSpPr>
          <p:nvPr/>
        </p:nvCxnSpPr>
        <p:spPr>
          <a:xfrm flipH="1">
            <a:off x="5754565" y="3002573"/>
            <a:ext cx="48358" cy="290146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149707B-1122-4EC3-A79C-F1B5FADD3EFA}"/>
              </a:ext>
            </a:extLst>
          </p:cNvPr>
          <p:cNvCxnSpPr>
            <a:cxnSpLocks/>
          </p:cNvCxnSpPr>
          <p:nvPr/>
        </p:nvCxnSpPr>
        <p:spPr>
          <a:xfrm flipH="1">
            <a:off x="5863004" y="3002573"/>
            <a:ext cx="48358" cy="290146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50DB29-137A-457E-A36F-B11FF7702A3A}"/>
              </a:ext>
            </a:extLst>
          </p:cNvPr>
          <p:cNvCxnSpPr>
            <a:cxnSpLocks/>
          </p:cNvCxnSpPr>
          <p:nvPr/>
        </p:nvCxnSpPr>
        <p:spPr>
          <a:xfrm flipH="1">
            <a:off x="5056646" y="3592024"/>
            <a:ext cx="539658"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42196C-EE09-4972-8E05-ABE5BC5085EB}"/>
              </a:ext>
            </a:extLst>
          </p:cNvPr>
          <p:cNvCxnSpPr>
            <a:cxnSpLocks/>
          </p:cNvCxnSpPr>
          <p:nvPr/>
        </p:nvCxnSpPr>
        <p:spPr>
          <a:xfrm flipH="1">
            <a:off x="5056646" y="3691670"/>
            <a:ext cx="539658"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D0C9F0-9EE5-495F-AC30-4612CF77CAC3}"/>
              </a:ext>
            </a:extLst>
          </p:cNvPr>
          <p:cNvSpPr/>
          <p:nvPr/>
        </p:nvSpPr>
        <p:spPr>
          <a:xfrm>
            <a:off x="2277206" y="2828478"/>
            <a:ext cx="694593" cy="45105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D7E04F78-B92D-4C8B-96B4-A11C99D02AF1}"/>
              </a:ext>
            </a:extLst>
          </p:cNvPr>
          <p:cNvSpPr txBox="1"/>
          <p:nvPr/>
        </p:nvSpPr>
        <p:spPr>
          <a:xfrm>
            <a:off x="1748757" y="2278499"/>
            <a:ext cx="1751490" cy="461665"/>
          </a:xfrm>
          <a:prstGeom prst="rect">
            <a:avLst/>
          </a:prstGeom>
          <a:solidFill>
            <a:schemeClr val="tx2"/>
          </a:solidFill>
        </p:spPr>
        <p:txBody>
          <a:bodyPr wrap="square" rtlCol="0">
            <a:spAutoFit/>
          </a:bodyPr>
          <a:lstStyle/>
          <a:p>
            <a:r>
              <a:rPr lang="en-SG" sz="1200" dirty="0">
                <a:solidFill>
                  <a:schemeClr val="bg1"/>
                </a:solidFill>
              </a:rPr>
              <a:t>Note the metal strips orientation and location </a:t>
            </a:r>
          </a:p>
        </p:txBody>
      </p:sp>
      <p:sp>
        <p:nvSpPr>
          <p:cNvPr id="18" name="Rectangle 17">
            <a:extLst>
              <a:ext uri="{FF2B5EF4-FFF2-40B4-BE49-F238E27FC236}">
                <a16:creationId xmlns:a16="http://schemas.microsoft.com/office/drawing/2014/main" id="{D03EACE7-0D6A-44A3-9C49-3CF41E29A655}"/>
              </a:ext>
            </a:extLst>
          </p:cNvPr>
          <p:cNvSpPr/>
          <p:nvPr/>
        </p:nvSpPr>
        <p:spPr>
          <a:xfrm>
            <a:off x="3031881" y="2828477"/>
            <a:ext cx="282819" cy="319425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TextBox 19">
            <a:extLst>
              <a:ext uri="{FF2B5EF4-FFF2-40B4-BE49-F238E27FC236}">
                <a16:creationId xmlns:a16="http://schemas.microsoft.com/office/drawing/2014/main" id="{51CA41E3-F4A1-4D68-9F1C-8E20C129617E}"/>
              </a:ext>
            </a:extLst>
          </p:cNvPr>
          <p:cNvSpPr txBox="1"/>
          <p:nvPr/>
        </p:nvSpPr>
        <p:spPr>
          <a:xfrm>
            <a:off x="6405592" y="2771740"/>
            <a:ext cx="1751490" cy="830997"/>
          </a:xfrm>
          <a:prstGeom prst="rect">
            <a:avLst/>
          </a:prstGeom>
          <a:solidFill>
            <a:schemeClr val="tx2"/>
          </a:solidFill>
        </p:spPr>
        <p:txBody>
          <a:bodyPr wrap="square" rtlCol="0">
            <a:spAutoFit/>
          </a:bodyPr>
          <a:lstStyle/>
          <a:p>
            <a:r>
              <a:rPr lang="en-SG" sz="1200" dirty="0">
                <a:solidFill>
                  <a:schemeClr val="bg1"/>
                </a:solidFill>
              </a:rPr>
              <a:t>As a convention, plus is used for voltage line, and the minus is used for ground </a:t>
            </a:r>
          </a:p>
        </p:txBody>
      </p:sp>
      <p:cxnSp>
        <p:nvCxnSpPr>
          <p:cNvPr id="21" name="Straight Connector 20">
            <a:extLst>
              <a:ext uri="{FF2B5EF4-FFF2-40B4-BE49-F238E27FC236}">
                <a16:creationId xmlns:a16="http://schemas.microsoft.com/office/drawing/2014/main" id="{A7AF1466-8057-47F5-BB3E-7E2E3181DA8A}"/>
              </a:ext>
            </a:extLst>
          </p:cNvPr>
          <p:cNvCxnSpPr>
            <a:cxnSpLocks/>
          </p:cNvCxnSpPr>
          <p:nvPr/>
        </p:nvCxnSpPr>
        <p:spPr>
          <a:xfrm flipH="1">
            <a:off x="5056646" y="3786920"/>
            <a:ext cx="539658"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072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7BB6C5-A34F-4B62-A3E5-DA912C233429}"/>
              </a:ext>
            </a:extLst>
          </p:cNvPr>
          <p:cNvPicPr>
            <a:picLocks noChangeAspect="1"/>
          </p:cNvPicPr>
          <p:nvPr/>
        </p:nvPicPr>
        <p:blipFill>
          <a:blip r:embed="rId2"/>
          <a:stretch>
            <a:fillRect/>
          </a:stretch>
        </p:blipFill>
        <p:spPr>
          <a:xfrm>
            <a:off x="949569" y="1570439"/>
            <a:ext cx="10234246" cy="5029107"/>
          </a:xfrm>
          <a:prstGeom prst="rect">
            <a:avLst/>
          </a:prstGeom>
        </p:spPr>
      </p:pic>
      <p:sp>
        <p:nvSpPr>
          <p:cNvPr id="2" name="Title 1">
            <a:extLst>
              <a:ext uri="{FF2B5EF4-FFF2-40B4-BE49-F238E27FC236}">
                <a16:creationId xmlns:a16="http://schemas.microsoft.com/office/drawing/2014/main" id="{87C7641E-CC5E-4FBF-A1E7-F4AB761921C0}"/>
              </a:ext>
            </a:extLst>
          </p:cNvPr>
          <p:cNvSpPr>
            <a:spLocks noGrp="1"/>
          </p:cNvSpPr>
          <p:nvPr>
            <p:ph type="title"/>
          </p:nvPr>
        </p:nvSpPr>
        <p:spPr/>
        <p:txBody>
          <a:bodyPr/>
          <a:lstStyle/>
          <a:p>
            <a:r>
              <a:rPr lang="en-SG" dirty="0"/>
              <a:t>Task 2b: Add LED and resistor</a:t>
            </a:r>
          </a:p>
        </p:txBody>
      </p:sp>
      <p:sp>
        <p:nvSpPr>
          <p:cNvPr id="6" name="Rectangle 5">
            <a:extLst>
              <a:ext uri="{FF2B5EF4-FFF2-40B4-BE49-F238E27FC236}">
                <a16:creationId xmlns:a16="http://schemas.microsoft.com/office/drawing/2014/main" id="{CB62B932-1BC2-4C33-81EA-1C9D958A765A}"/>
              </a:ext>
            </a:extLst>
          </p:cNvPr>
          <p:cNvSpPr/>
          <p:nvPr/>
        </p:nvSpPr>
        <p:spPr>
          <a:xfrm>
            <a:off x="7539403" y="2721907"/>
            <a:ext cx="1912328" cy="34818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16256D2B-9214-45E1-BA6B-FD6D10E06424}"/>
              </a:ext>
            </a:extLst>
          </p:cNvPr>
          <p:cNvSpPr txBox="1"/>
          <p:nvPr/>
        </p:nvSpPr>
        <p:spPr>
          <a:xfrm>
            <a:off x="7910956" y="3111743"/>
            <a:ext cx="1273066" cy="1200329"/>
          </a:xfrm>
          <a:prstGeom prst="rect">
            <a:avLst/>
          </a:prstGeom>
          <a:noFill/>
        </p:spPr>
        <p:txBody>
          <a:bodyPr wrap="square" rtlCol="0">
            <a:spAutoFit/>
          </a:bodyPr>
          <a:lstStyle/>
          <a:p>
            <a:r>
              <a:rPr lang="en-SG" sz="1200" dirty="0">
                <a:solidFill>
                  <a:schemeClr val="bg1"/>
                </a:solidFill>
              </a:rPr>
              <a:t>Set resistance to 330 ohms (this is typically the resistor that comes with your </a:t>
            </a:r>
            <a:r>
              <a:rPr lang="en-SG" sz="1200" dirty="0" err="1">
                <a:solidFill>
                  <a:schemeClr val="bg1"/>
                </a:solidFill>
              </a:rPr>
              <a:t>arduino</a:t>
            </a:r>
            <a:r>
              <a:rPr lang="en-SG" sz="1200" dirty="0">
                <a:solidFill>
                  <a:schemeClr val="bg1"/>
                </a:solidFill>
              </a:rPr>
              <a:t> kits) </a:t>
            </a:r>
          </a:p>
        </p:txBody>
      </p:sp>
    </p:spTree>
    <p:extLst>
      <p:ext uri="{BB962C8B-B14F-4D97-AF65-F5344CB8AC3E}">
        <p14:creationId xmlns:p14="http://schemas.microsoft.com/office/powerpoint/2010/main" val="2439348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7641E-CC5E-4FBF-A1E7-F4AB761921C0}"/>
              </a:ext>
            </a:extLst>
          </p:cNvPr>
          <p:cNvSpPr>
            <a:spLocks noGrp="1"/>
          </p:cNvSpPr>
          <p:nvPr>
            <p:ph type="title"/>
          </p:nvPr>
        </p:nvSpPr>
        <p:spPr/>
        <p:txBody>
          <a:bodyPr/>
          <a:lstStyle/>
          <a:p>
            <a:r>
              <a:rPr lang="en-SG" dirty="0"/>
              <a:t>Task 2b: Connect LED and resistor</a:t>
            </a:r>
          </a:p>
        </p:txBody>
      </p:sp>
      <p:sp>
        <p:nvSpPr>
          <p:cNvPr id="12" name="TextBox 11">
            <a:extLst>
              <a:ext uri="{FF2B5EF4-FFF2-40B4-BE49-F238E27FC236}">
                <a16:creationId xmlns:a16="http://schemas.microsoft.com/office/drawing/2014/main" id="{16256D2B-9214-45E1-BA6B-FD6D10E06424}"/>
              </a:ext>
            </a:extLst>
          </p:cNvPr>
          <p:cNvSpPr txBox="1"/>
          <p:nvPr/>
        </p:nvSpPr>
        <p:spPr>
          <a:xfrm>
            <a:off x="7506510" y="2878746"/>
            <a:ext cx="2657398" cy="276999"/>
          </a:xfrm>
          <a:prstGeom prst="rect">
            <a:avLst/>
          </a:prstGeom>
          <a:noFill/>
        </p:spPr>
        <p:txBody>
          <a:bodyPr wrap="square" rtlCol="0">
            <a:spAutoFit/>
          </a:bodyPr>
          <a:lstStyle/>
          <a:p>
            <a:r>
              <a:rPr lang="en-SG" sz="1200" dirty="0"/>
              <a:t>Connect the circuit</a:t>
            </a:r>
          </a:p>
        </p:txBody>
      </p:sp>
      <p:pic>
        <p:nvPicPr>
          <p:cNvPr id="4" name="Picture 3">
            <a:extLst>
              <a:ext uri="{FF2B5EF4-FFF2-40B4-BE49-F238E27FC236}">
                <a16:creationId xmlns:a16="http://schemas.microsoft.com/office/drawing/2014/main" id="{FFDF7BC4-367E-4C18-B3E8-FCE4E0217E3F}"/>
              </a:ext>
            </a:extLst>
          </p:cNvPr>
          <p:cNvPicPr>
            <a:picLocks noChangeAspect="1"/>
          </p:cNvPicPr>
          <p:nvPr/>
        </p:nvPicPr>
        <p:blipFill>
          <a:blip r:embed="rId2"/>
          <a:stretch>
            <a:fillRect/>
          </a:stretch>
        </p:blipFill>
        <p:spPr>
          <a:xfrm>
            <a:off x="2117088" y="1938033"/>
            <a:ext cx="5259660" cy="4049528"/>
          </a:xfrm>
          <a:prstGeom prst="rect">
            <a:avLst/>
          </a:prstGeom>
        </p:spPr>
      </p:pic>
      <p:sp>
        <p:nvSpPr>
          <p:cNvPr id="8" name="TextBox 7">
            <a:extLst>
              <a:ext uri="{FF2B5EF4-FFF2-40B4-BE49-F238E27FC236}">
                <a16:creationId xmlns:a16="http://schemas.microsoft.com/office/drawing/2014/main" id="{AE32A67B-C789-4014-991E-5902367B2366}"/>
              </a:ext>
            </a:extLst>
          </p:cNvPr>
          <p:cNvSpPr txBox="1"/>
          <p:nvPr/>
        </p:nvSpPr>
        <p:spPr>
          <a:xfrm>
            <a:off x="7506510" y="3083899"/>
            <a:ext cx="2657398" cy="1200329"/>
          </a:xfrm>
          <a:prstGeom prst="rect">
            <a:avLst/>
          </a:prstGeom>
          <a:noFill/>
        </p:spPr>
        <p:txBody>
          <a:bodyPr wrap="square" rtlCol="0">
            <a:spAutoFit/>
          </a:bodyPr>
          <a:lstStyle/>
          <a:p>
            <a:r>
              <a:rPr lang="en-SG" sz="1200" dirty="0"/>
              <a:t>Long Leg of LED (anode) -&gt; Resistor -&gt;  Voltage line on breadboard -&gt; 5V on </a:t>
            </a:r>
            <a:r>
              <a:rPr lang="en-SG" sz="1200" dirty="0" err="1"/>
              <a:t>arduino</a:t>
            </a:r>
            <a:r>
              <a:rPr lang="en-SG" sz="1200" dirty="0"/>
              <a:t> </a:t>
            </a:r>
          </a:p>
          <a:p>
            <a:endParaRPr lang="en-SG" sz="1200" dirty="0"/>
          </a:p>
          <a:p>
            <a:r>
              <a:rPr lang="en-SG" sz="1200" dirty="0"/>
              <a:t>Short leg of LED (cathode) -&gt; ground line on breadboard -&gt; GND on </a:t>
            </a:r>
            <a:r>
              <a:rPr lang="en-SG" sz="1200" dirty="0" err="1"/>
              <a:t>arduino</a:t>
            </a:r>
            <a:r>
              <a:rPr lang="en-SG" sz="1200" dirty="0"/>
              <a:t>  </a:t>
            </a:r>
          </a:p>
        </p:txBody>
      </p:sp>
      <p:sp>
        <p:nvSpPr>
          <p:cNvPr id="9" name="TextBox 8">
            <a:extLst>
              <a:ext uri="{FF2B5EF4-FFF2-40B4-BE49-F238E27FC236}">
                <a16:creationId xmlns:a16="http://schemas.microsoft.com/office/drawing/2014/main" id="{CD638434-2030-410E-B198-E07F14D54A1C}"/>
              </a:ext>
            </a:extLst>
          </p:cNvPr>
          <p:cNvSpPr txBox="1"/>
          <p:nvPr/>
        </p:nvSpPr>
        <p:spPr>
          <a:xfrm>
            <a:off x="2384991" y="3349134"/>
            <a:ext cx="1273066" cy="461665"/>
          </a:xfrm>
          <a:prstGeom prst="rect">
            <a:avLst/>
          </a:prstGeom>
          <a:noFill/>
        </p:spPr>
        <p:txBody>
          <a:bodyPr wrap="square" rtlCol="0">
            <a:spAutoFit/>
          </a:bodyPr>
          <a:lstStyle/>
          <a:p>
            <a:r>
              <a:rPr lang="en-SG" sz="1200" dirty="0">
                <a:solidFill>
                  <a:schemeClr val="bg1"/>
                </a:solidFill>
              </a:rPr>
              <a:t>Breadboard ground line </a:t>
            </a:r>
          </a:p>
        </p:txBody>
      </p:sp>
      <p:cxnSp>
        <p:nvCxnSpPr>
          <p:cNvPr id="10" name="Straight Arrow Connector 9">
            <a:extLst>
              <a:ext uri="{FF2B5EF4-FFF2-40B4-BE49-F238E27FC236}">
                <a16:creationId xmlns:a16="http://schemas.microsoft.com/office/drawing/2014/main" id="{ED0ECA43-B758-46A9-A6C8-A9369EFF9122}"/>
              </a:ext>
            </a:extLst>
          </p:cNvPr>
          <p:cNvCxnSpPr>
            <a:cxnSpLocks/>
          </p:cNvCxnSpPr>
          <p:nvPr/>
        </p:nvCxnSpPr>
        <p:spPr>
          <a:xfrm>
            <a:off x="3291254" y="3739661"/>
            <a:ext cx="7869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6E68E26-6C06-44C2-993A-CDDD6FC4EA07}"/>
              </a:ext>
            </a:extLst>
          </p:cNvPr>
          <p:cNvCxnSpPr>
            <a:cxnSpLocks/>
          </p:cNvCxnSpPr>
          <p:nvPr/>
        </p:nvCxnSpPr>
        <p:spPr>
          <a:xfrm>
            <a:off x="3291254" y="3865684"/>
            <a:ext cx="7869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1E6C9FE-00D7-486A-928F-1C975197AB36}"/>
              </a:ext>
            </a:extLst>
          </p:cNvPr>
          <p:cNvSpPr txBox="1"/>
          <p:nvPr/>
        </p:nvSpPr>
        <p:spPr>
          <a:xfrm>
            <a:off x="2384991" y="3810799"/>
            <a:ext cx="1273066" cy="461665"/>
          </a:xfrm>
          <a:prstGeom prst="rect">
            <a:avLst/>
          </a:prstGeom>
          <a:noFill/>
        </p:spPr>
        <p:txBody>
          <a:bodyPr wrap="square" rtlCol="0">
            <a:spAutoFit/>
          </a:bodyPr>
          <a:lstStyle/>
          <a:p>
            <a:r>
              <a:rPr lang="en-SG" sz="1200" dirty="0">
                <a:solidFill>
                  <a:schemeClr val="bg1"/>
                </a:solidFill>
              </a:rPr>
              <a:t>Breadboard </a:t>
            </a:r>
          </a:p>
          <a:p>
            <a:r>
              <a:rPr lang="en-SG" sz="1200" dirty="0">
                <a:solidFill>
                  <a:schemeClr val="bg1"/>
                </a:solidFill>
              </a:rPr>
              <a:t>voltage line</a:t>
            </a:r>
          </a:p>
        </p:txBody>
      </p:sp>
    </p:spTree>
    <p:extLst>
      <p:ext uri="{BB962C8B-B14F-4D97-AF65-F5344CB8AC3E}">
        <p14:creationId xmlns:p14="http://schemas.microsoft.com/office/powerpoint/2010/main" val="2999566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7641E-CC5E-4FBF-A1E7-F4AB761921C0}"/>
              </a:ext>
            </a:extLst>
          </p:cNvPr>
          <p:cNvSpPr>
            <a:spLocks noGrp="1"/>
          </p:cNvSpPr>
          <p:nvPr>
            <p:ph type="title"/>
          </p:nvPr>
        </p:nvSpPr>
        <p:spPr/>
        <p:txBody>
          <a:bodyPr/>
          <a:lstStyle/>
          <a:p>
            <a:r>
              <a:rPr lang="en-SG" dirty="0"/>
              <a:t>Task 2b: Connect LED and resistor</a:t>
            </a:r>
          </a:p>
        </p:txBody>
      </p:sp>
      <p:sp>
        <p:nvSpPr>
          <p:cNvPr id="12" name="TextBox 11">
            <a:extLst>
              <a:ext uri="{FF2B5EF4-FFF2-40B4-BE49-F238E27FC236}">
                <a16:creationId xmlns:a16="http://schemas.microsoft.com/office/drawing/2014/main" id="{16256D2B-9214-45E1-BA6B-FD6D10E06424}"/>
              </a:ext>
            </a:extLst>
          </p:cNvPr>
          <p:cNvSpPr txBox="1"/>
          <p:nvPr/>
        </p:nvSpPr>
        <p:spPr>
          <a:xfrm>
            <a:off x="7506510" y="2878746"/>
            <a:ext cx="2657398" cy="1754326"/>
          </a:xfrm>
          <a:prstGeom prst="rect">
            <a:avLst/>
          </a:prstGeom>
          <a:noFill/>
        </p:spPr>
        <p:txBody>
          <a:bodyPr wrap="square" rtlCol="0">
            <a:spAutoFit/>
          </a:bodyPr>
          <a:lstStyle/>
          <a:p>
            <a:r>
              <a:rPr lang="en-SG" sz="1200" b="1" u="sng" dirty="0"/>
              <a:t>Connect the circuit</a:t>
            </a:r>
          </a:p>
          <a:p>
            <a:endParaRPr lang="en-SG" sz="1200" b="1" u="sng" dirty="0"/>
          </a:p>
          <a:p>
            <a:r>
              <a:rPr lang="en-SG" sz="1200" dirty="0"/>
              <a:t>Long Leg of LED (anode) -&gt; Resistor -&gt;  Voltage line on breadboard -&gt; 5V on </a:t>
            </a:r>
            <a:r>
              <a:rPr lang="en-SG" sz="1200" dirty="0" err="1"/>
              <a:t>arduino</a:t>
            </a:r>
            <a:r>
              <a:rPr lang="en-SG" sz="1200" dirty="0"/>
              <a:t> </a:t>
            </a:r>
          </a:p>
          <a:p>
            <a:endParaRPr lang="en-SG" sz="1200" dirty="0"/>
          </a:p>
          <a:p>
            <a:r>
              <a:rPr lang="en-SG" sz="1200" dirty="0"/>
              <a:t>Short leg of LED (cathode) -&gt; ground line on breadboard -&gt; GND on </a:t>
            </a:r>
            <a:r>
              <a:rPr lang="en-SG" sz="1200" dirty="0" err="1"/>
              <a:t>arduino</a:t>
            </a:r>
            <a:r>
              <a:rPr lang="en-SG" sz="1200" dirty="0"/>
              <a:t>  </a:t>
            </a:r>
          </a:p>
          <a:p>
            <a:endParaRPr lang="en-SG" sz="1200" b="1" u="sng" dirty="0"/>
          </a:p>
        </p:txBody>
      </p:sp>
      <p:pic>
        <p:nvPicPr>
          <p:cNvPr id="4" name="Picture 3">
            <a:extLst>
              <a:ext uri="{FF2B5EF4-FFF2-40B4-BE49-F238E27FC236}">
                <a16:creationId xmlns:a16="http://schemas.microsoft.com/office/drawing/2014/main" id="{FFDF7BC4-367E-4C18-B3E8-FCE4E0217E3F}"/>
              </a:ext>
            </a:extLst>
          </p:cNvPr>
          <p:cNvPicPr>
            <a:picLocks noChangeAspect="1"/>
          </p:cNvPicPr>
          <p:nvPr/>
        </p:nvPicPr>
        <p:blipFill>
          <a:blip r:embed="rId2"/>
          <a:stretch>
            <a:fillRect/>
          </a:stretch>
        </p:blipFill>
        <p:spPr>
          <a:xfrm>
            <a:off x="2117088" y="1938033"/>
            <a:ext cx="5259660" cy="4049528"/>
          </a:xfrm>
          <a:prstGeom prst="rect">
            <a:avLst/>
          </a:prstGeom>
        </p:spPr>
      </p:pic>
      <p:sp>
        <p:nvSpPr>
          <p:cNvPr id="9" name="TextBox 8">
            <a:extLst>
              <a:ext uri="{FF2B5EF4-FFF2-40B4-BE49-F238E27FC236}">
                <a16:creationId xmlns:a16="http://schemas.microsoft.com/office/drawing/2014/main" id="{CD638434-2030-410E-B198-E07F14D54A1C}"/>
              </a:ext>
            </a:extLst>
          </p:cNvPr>
          <p:cNvSpPr txBox="1"/>
          <p:nvPr/>
        </p:nvSpPr>
        <p:spPr>
          <a:xfrm>
            <a:off x="2384991" y="3349134"/>
            <a:ext cx="1273066" cy="461665"/>
          </a:xfrm>
          <a:prstGeom prst="rect">
            <a:avLst/>
          </a:prstGeom>
          <a:noFill/>
        </p:spPr>
        <p:txBody>
          <a:bodyPr wrap="square" rtlCol="0">
            <a:spAutoFit/>
          </a:bodyPr>
          <a:lstStyle/>
          <a:p>
            <a:r>
              <a:rPr lang="en-SG" sz="1200" dirty="0">
                <a:solidFill>
                  <a:schemeClr val="bg1"/>
                </a:solidFill>
              </a:rPr>
              <a:t>Breadboard ground line </a:t>
            </a:r>
          </a:p>
        </p:txBody>
      </p:sp>
      <p:cxnSp>
        <p:nvCxnSpPr>
          <p:cNvPr id="10" name="Straight Arrow Connector 9">
            <a:extLst>
              <a:ext uri="{FF2B5EF4-FFF2-40B4-BE49-F238E27FC236}">
                <a16:creationId xmlns:a16="http://schemas.microsoft.com/office/drawing/2014/main" id="{ED0ECA43-B758-46A9-A6C8-A9369EFF9122}"/>
              </a:ext>
            </a:extLst>
          </p:cNvPr>
          <p:cNvCxnSpPr>
            <a:cxnSpLocks/>
          </p:cNvCxnSpPr>
          <p:nvPr/>
        </p:nvCxnSpPr>
        <p:spPr>
          <a:xfrm>
            <a:off x="3291254" y="3739661"/>
            <a:ext cx="7869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6E68E26-6C06-44C2-993A-CDDD6FC4EA07}"/>
              </a:ext>
            </a:extLst>
          </p:cNvPr>
          <p:cNvCxnSpPr>
            <a:cxnSpLocks/>
          </p:cNvCxnSpPr>
          <p:nvPr/>
        </p:nvCxnSpPr>
        <p:spPr>
          <a:xfrm>
            <a:off x="3291254" y="3865684"/>
            <a:ext cx="7869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1E6C9FE-00D7-486A-928F-1C975197AB36}"/>
              </a:ext>
            </a:extLst>
          </p:cNvPr>
          <p:cNvSpPr txBox="1"/>
          <p:nvPr/>
        </p:nvSpPr>
        <p:spPr>
          <a:xfrm>
            <a:off x="2384991" y="3810799"/>
            <a:ext cx="1273066" cy="461665"/>
          </a:xfrm>
          <a:prstGeom prst="rect">
            <a:avLst/>
          </a:prstGeom>
          <a:noFill/>
        </p:spPr>
        <p:txBody>
          <a:bodyPr wrap="square" rtlCol="0">
            <a:spAutoFit/>
          </a:bodyPr>
          <a:lstStyle/>
          <a:p>
            <a:r>
              <a:rPr lang="en-SG" sz="1200" dirty="0">
                <a:solidFill>
                  <a:schemeClr val="bg1"/>
                </a:solidFill>
              </a:rPr>
              <a:t>Breadboard </a:t>
            </a:r>
          </a:p>
          <a:p>
            <a:r>
              <a:rPr lang="en-SG" sz="1200" dirty="0">
                <a:solidFill>
                  <a:schemeClr val="bg1"/>
                </a:solidFill>
              </a:rPr>
              <a:t>voltage line</a:t>
            </a:r>
          </a:p>
        </p:txBody>
      </p:sp>
    </p:spTree>
    <p:extLst>
      <p:ext uri="{BB962C8B-B14F-4D97-AF65-F5344CB8AC3E}">
        <p14:creationId xmlns:p14="http://schemas.microsoft.com/office/powerpoint/2010/main" val="3282279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7641E-CC5E-4FBF-A1E7-F4AB761921C0}"/>
              </a:ext>
            </a:extLst>
          </p:cNvPr>
          <p:cNvSpPr>
            <a:spLocks noGrp="1"/>
          </p:cNvSpPr>
          <p:nvPr>
            <p:ph type="title"/>
          </p:nvPr>
        </p:nvSpPr>
        <p:spPr/>
        <p:txBody>
          <a:bodyPr/>
          <a:lstStyle/>
          <a:p>
            <a:r>
              <a:rPr lang="en-SG" dirty="0"/>
              <a:t>Task 2b: Connect LED and resistor</a:t>
            </a:r>
          </a:p>
        </p:txBody>
      </p:sp>
      <p:pic>
        <p:nvPicPr>
          <p:cNvPr id="5" name="Picture 4">
            <a:extLst>
              <a:ext uri="{FF2B5EF4-FFF2-40B4-BE49-F238E27FC236}">
                <a16:creationId xmlns:a16="http://schemas.microsoft.com/office/drawing/2014/main" id="{E5B0A68C-4B1B-4137-B0C2-91C0323054DA}"/>
              </a:ext>
            </a:extLst>
          </p:cNvPr>
          <p:cNvPicPr>
            <a:picLocks noChangeAspect="1"/>
          </p:cNvPicPr>
          <p:nvPr/>
        </p:nvPicPr>
        <p:blipFill>
          <a:blip r:embed="rId2"/>
          <a:stretch>
            <a:fillRect/>
          </a:stretch>
        </p:blipFill>
        <p:spPr>
          <a:xfrm>
            <a:off x="987933" y="1638096"/>
            <a:ext cx="8705357" cy="4310848"/>
          </a:xfrm>
          <a:prstGeom prst="rect">
            <a:avLst/>
          </a:prstGeom>
        </p:spPr>
      </p:pic>
      <p:sp>
        <p:nvSpPr>
          <p:cNvPr id="14" name="TextBox 13">
            <a:extLst>
              <a:ext uri="{FF2B5EF4-FFF2-40B4-BE49-F238E27FC236}">
                <a16:creationId xmlns:a16="http://schemas.microsoft.com/office/drawing/2014/main" id="{2F099877-FB42-4D33-B0A8-B7054302728D}"/>
              </a:ext>
            </a:extLst>
          </p:cNvPr>
          <p:cNvSpPr txBox="1"/>
          <p:nvPr/>
        </p:nvSpPr>
        <p:spPr>
          <a:xfrm>
            <a:off x="5891005" y="2185758"/>
            <a:ext cx="1273066" cy="461665"/>
          </a:xfrm>
          <a:prstGeom prst="rect">
            <a:avLst/>
          </a:prstGeom>
          <a:noFill/>
        </p:spPr>
        <p:txBody>
          <a:bodyPr wrap="square" rtlCol="0">
            <a:spAutoFit/>
          </a:bodyPr>
          <a:lstStyle/>
          <a:p>
            <a:r>
              <a:rPr lang="en-SG" sz="1200" dirty="0">
                <a:solidFill>
                  <a:schemeClr val="bg1"/>
                </a:solidFill>
              </a:rPr>
              <a:t>Start the simulation </a:t>
            </a:r>
          </a:p>
        </p:txBody>
      </p:sp>
      <p:cxnSp>
        <p:nvCxnSpPr>
          <p:cNvPr id="15" name="Straight Arrow Connector 14">
            <a:extLst>
              <a:ext uri="{FF2B5EF4-FFF2-40B4-BE49-F238E27FC236}">
                <a16:creationId xmlns:a16="http://schemas.microsoft.com/office/drawing/2014/main" id="{79E0DB27-3846-4AE0-8F71-18567DF69387}"/>
              </a:ext>
            </a:extLst>
          </p:cNvPr>
          <p:cNvCxnSpPr>
            <a:cxnSpLocks/>
          </p:cNvCxnSpPr>
          <p:nvPr/>
        </p:nvCxnSpPr>
        <p:spPr>
          <a:xfrm flipV="1">
            <a:off x="6699473" y="2185758"/>
            <a:ext cx="1226957" cy="194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4E8A2CB-B981-4C8F-94E4-E05CEDD99CD8}"/>
              </a:ext>
            </a:extLst>
          </p:cNvPr>
          <p:cNvSpPr txBox="1"/>
          <p:nvPr/>
        </p:nvSpPr>
        <p:spPr>
          <a:xfrm>
            <a:off x="3559003" y="3255039"/>
            <a:ext cx="1273066" cy="461665"/>
          </a:xfrm>
          <a:prstGeom prst="rect">
            <a:avLst/>
          </a:prstGeom>
          <a:noFill/>
        </p:spPr>
        <p:txBody>
          <a:bodyPr wrap="square" rtlCol="0">
            <a:spAutoFit/>
          </a:bodyPr>
          <a:lstStyle/>
          <a:p>
            <a:r>
              <a:rPr lang="en-SG" sz="1200" dirty="0">
                <a:solidFill>
                  <a:schemeClr val="bg1"/>
                </a:solidFill>
              </a:rPr>
              <a:t>You should see your LED light up </a:t>
            </a:r>
          </a:p>
        </p:txBody>
      </p:sp>
      <p:cxnSp>
        <p:nvCxnSpPr>
          <p:cNvPr id="17" name="Straight Arrow Connector 16">
            <a:extLst>
              <a:ext uri="{FF2B5EF4-FFF2-40B4-BE49-F238E27FC236}">
                <a16:creationId xmlns:a16="http://schemas.microsoft.com/office/drawing/2014/main" id="{C3786AEB-F498-4FC4-A036-04757669D708}"/>
              </a:ext>
            </a:extLst>
          </p:cNvPr>
          <p:cNvCxnSpPr>
            <a:cxnSpLocks/>
            <a:stCxn id="16" idx="3"/>
          </p:cNvCxnSpPr>
          <p:nvPr/>
        </p:nvCxnSpPr>
        <p:spPr>
          <a:xfrm>
            <a:off x="4832069" y="3485872"/>
            <a:ext cx="1206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7959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7641E-CC5E-4FBF-A1E7-F4AB761921C0}"/>
              </a:ext>
            </a:extLst>
          </p:cNvPr>
          <p:cNvSpPr>
            <a:spLocks noGrp="1"/>
          </p:cNvSpPr>
          <p:nvPr>
            <p:ph type="title"/>
          </p:nvPr>
        </p:nvSpPr>
        <p:spPr/>
        <p:txBody>
          <a:bodyPr/>
          <a:lstStyle/>
          <a:p>
            <a:r>
              <a:rPr lang="en-SG" dirty="0"/>
              <a:t>Task 2c: Blink the LED </a:t>
            </a:r>
          </a:p>
        </p:txBody>
      </p:sp>
      <p:pic>
        <p:nvPicPr>
          <p:cNvPr id="4" name="Picture 3">
            <a:extLst>
              <a:ext uri="{FF2B5EF4-FFF2-40B4-BE49-F238E27FC236}">
                <a16:creationId xmlns:a16="http://schemas.microsoft.com/office/drawing/2014/main" id="{4F9A2AB6-7B69-4FD9-AF43-E30F82185B30}"/>
              </a:ext>
            </a:extLst>
          </p:cNvPr>
          <p:cNvPicPr>
            <a:picLocks noChangeAspect="1"/>
          </p:cNvPicPr>
          <p:nvPr/>
        </p:nvPicPr>
        <p:blipFill>
          <a:blip r:embed="rId2"/>
          <a:stretch>
            <a:fillRect/>
          </a:stretch>
        </p:blipFill>
        <p:spPr>
          <a:xfrm>
            <a:off x="1010574" y="1690688"/>
            <a:ext cx="5986786" cy="4253536"/>
          </a:xfrm>
          <a:prstGeom prst="rect">
            <a:avLst/>
          </a:prstGeom>
        </p:spPr>
      </p:pic>
      <p:sp>
        <p:nvSpPr>
          <p:cNvPr id="10" name="TextBox 9">
            <a:extLst>
              <a:ext uri="{FF2B5EF4-FFF2-40B4-BE49-F238E27FC236}">
                <a16:creationId xmlns:a16="http://schemas.microsoft.com/office/drawing/2014/main" id="{EF239CCA-265C-49B7-BF57-B1EB731D59E1}"/>
              </a:ext>
            </a:extLst>
          </p:cNvPr>
          <p:cNvSpPr txBox="1"/>
          <p:nvPr/>
        </p:nvSpPr>
        <p:spPr>
          <a:xfrm>
            <a:off x="7169734" y="3083899"/>
            <a:ext cx="2657398" cy="646331"/>
          </a:xfrm>
          <a:prstGeom prst="rect">
            <a:avLst/>
          </a:prstGeom>
          <a:noFill/>
        </p:spPr>
        <p:txBody>
          <a:bodyPr wrap="square" rtlCol="0">
            <a:spAutoFit/>
          </a:bodyPr>
          <a:lstStyle/>
          <a:p>
            <a:r>
              <a:rPr lang="en-SG" sz="1200" b="1" u="sng" dirty="0"/>
              <a:t>Reconnect the pins</a:t>
            </a:r>
          </a:p>
          <a:p>
            <a:endParaRPr lang="en-SG" sz="1200" b="1" u="sng" dirty="0"/>
          </a:p>
          <a:p>
            <a:r>
              <a:rPr lang="en-SG" sz="1200" dirty="0"/>
              <a:t>Shift the voltage line from 5V to pin 7 </a:t>
            </a:r>
          </a:p>
        </p:txBody>
      </p:sp>
    </p:spTree>
    <p:extLst>
      <p:ext uri="{BB962C8B-B14F-4D97-AF65-F5344CB8AC3E}">
        <p14:creationId xmlns:p14="http://schemas.microsoft.com/office/powerpoint/2010/main" val="1934871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9F861E-3BA8-452A-B1C8-615483D5DEF6}"/>
              </a:ext>
            </a:extLst>
          </p:cNvPr>
          <p:cNvPicPr>
            <a:picLocks noChangeAspect="1"/>
          </p:cNvPicPr>
          <p:nvPr/>
        </p:nvPicPr>
        <p:blipFill>
          <a:blip r:embed="rId2"/>
          <a:stretch>
            <a:fillRect/>
          </a:stretch>
        </p:blipFill>
        <p:spPr>
          <a:xfrm>
            <a:off x="1109992" y="1410159"/>
            <a:ext cx="10148047" cy="4945818"/>
          </a:xfrm>
          <a:prstGeom prst="rect">
            <a:avLst/>
          </a:prstGeom>
        </p:spPr>
      </p:pic>
      <p:sp>
        <p:nvSpPr>
          <p:cNvPr id="2" name="Title 1">
            <a:extLst>
              <a:ext uri="{FF2B5EF4-FFF2-40B4-BE49-F238E27FC236}">
                <a16:creationId xmlns:a16="http://schemas.microsoft.com/office/drawing/2014/main" id="{87C7641E-CC5E-4FBF-A1E7-F4AB761921C0}"/>
              </a:ext>
            </a:extLst>
          </p:cNvPr>
          <p:cNvSpPr>
            <a:spLocks noGrp="1"/>
          </p:cNvSpPr>
          <p:nvPr>
            <p:ph type="title"/>
          </p:nvPr>
        </p:nvSpPr>
        <p:spPr/>
        <p:txBody>
          <a:bodyPr/>
          <a:lstStyle/>
          <a:p>
            <a:r>
              <a:rPr lang="en-SG" dirty="0"/>
              <a:t>Task 2c: Blink the LED </a:t>
            </a:r>
          </a:p>
        </p:txBody>
      </p:sp>
      <p:sp>
        <p:nvSpPr>
          <p:cNvPr id="7" name="TextBox 6">
            <a:extLst>
              <a:ext uri="{FF2B5EF4-FFF2-40B4-BE49-F238E27FC236}">
                <a16:creationId xmlns:a16="http://schemas.microsoft.com/office/drawing/2014/main" id="{9886529B-79A2-47BB-9BE5-AA17802CE5CD}"/>
              </a:ext>
            </a:extLst>
          </p:cNvPr>
          <p:cNvSpPr txBox="1"/>
          <p:nvPr/>
        </p:nvSpPr>
        <p:spPr>
          <a:xfrm>
            <a:off x="9259254" y="2735722"/>
            <a:ext cx="1586058" cy="461665"/>
          </a:xfrm>
          <a:prstGeom prst="rect">
            <a:avLst/>
          </a:prstGeom>
          <a:noFill/>
        </p:spPr>
        <p:txBody>
          <a:bodyPr wrap="square" rtlCol="0">
            <a:spAutoFit/>
          </a:bodyPr>
          <a:lstStyle/>
          <a:p>
            <a:r>
              <a:rPr lang="en-SG" sz="1200" dirty="0">
                <a:solidFill>
                  <a:schemeClr val="bg1"/>
                </a:solidFill>
              </a:rPr>
              <a:t>Change the pin from LED_BUILTIN to 7</a:t>
            </a:r>
          </a:p>
        </p:txBody>
      </p:sp>
      <p:cxnSp>
        <p:nvCxnSpPr>
          <p:cNvPr id="8" name="Straight Arrow Connector 7">
            <a:extLst>
              <a:ext uri="{FF2B5EF4-FFF2-40B4-BE49-F238E27FC236}">
                <a16:creationId xmlns:a16="http://schemas.microsoft.com/office/drawing/2014/main" id="{1CF228E8-52CD-4AAA-BF55-61D03CCE9378}"/>
              </a:ext>
            </a:extLst>
          </p:cNvPr>
          <p:cNvCxnSpPr>
            <a:cxnSpLocks/>
          </p:cNvCxnSpPr>
          <p:nvPr/>
        </p:nvCxnSpPr>
        <p:spPr>
          <a:xfrm flipH="1" flipV="1">
            <a:off x="8225204" y="2936630"/>
            <a:ext cx="1034050" cy="65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F073B3E-7473-4670-B1B9-73E385D0181C}"/>
              </a:ext>
            </a:extLst>
          </p:cNvPr>
          <p:cNvCxnSpPr>
            <a:cxnSpLocks/>
          </p:cNvCxnSpPr>
          <p:nvPr/>
        </p:nvCxnSpPr>
        <p:spPr>
          <a:xfrm flipH="1">
            <a:off x="8452339" y="3067008"/>
            <a:ext cx="806915" cy="265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1A0836D-DF6C-4D92-B619-F8A60AF0BFA9}"/>
              </a:ext>
            </a:extLst>
          </p:cNvPr>
          <p:cNvCxnSpPr>
            <a:cxnSpLocks/>
          </p:cNvCxnSpPr>
          <p:nvPr/>
        </p:nvCxnSpPr>
        <p:spPr>
          <a:xfrm flipH="1">
            <a:off x="8452339" y="3132198"/>
            <a:ext cx="806915" cy="465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A75926-149C-4AB3-AABF-5EBBDDD1AA1D}"/>
              </a:ext>
            </a:extLst>
          </p:cNvPr>
          <p:cNvCxnSpPr>
            <a:cxnSpLocks/>
          </p:cNvCxnSpPr>
          <p:nvPr/>
        </p:nvCxnSpPr>
        <p:spPr>
          <a:xfrm flipV="1">
            <a:off x="6528288" y="1985597"/>
            <a:ext cx="3111012" cy="295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AEAF504-AA4D-4F88-B5CE-8744BBCAF5AC}"/>
              </a:ext>
            </a:extLst>
          </p:cNvPr>
          <p:cNvSpPr txBox="1"/>
          <p:nvPr/>
        </p:nvSpPr>
        <p:spPr>
          <a:xfrm>
            <a:off x="5138592" y="2046539"/>
            <a:ext cx="1586058" cy="646331"/>
          </a:xfrm>
          <a:prstGeom prst="rect">
            <a:avLst/>
          </a:prstGeom>
          <a:noFill/>
        </p:spPr>
        <p:txBody>
          <a:bodyPr wrap="square" rtlCol="0">
            <a:spAutoFit/>
          </a:bodyPr>
          <a:lstStyle/>
          <a:p>
            <a:r>
              <a:rPr lang="en-SG" sz="1200" dirty="0">
                <a:solidFill>
                  <a:schemeClr val="bg1"/>
                </a:solidFill>
              </a:rPr>
              <a:t>Start your simulation and you should see your led blinking</a:t>
            </a:r>
          </a:p>
        </p:txBody>
      </p:sp>
    </p:spTree>
    <p:extLst>
      <p:ext uri="{BB962C8B-B14F-4D97-AF65-F5344CB8AC3E}">
        <p14:creationId xmlns:p14="http://schemas.microsoft.com/office/powerpoint/2010/main" val="3081985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A1796-F3F7-4E5D-BCBD-14545CCAE533}"/>
              </a:ext>
            </a:extLst>
          </p:cNvPr>
          <p:cNvSpPr>
            <a:spLocks noGrp="1"/>
          </p:cNvSpPr>
          <p:nvPr>
            <p:ph type="title"/>
          </p:nvPr>
        </p:nvSpPr>
        <p:spPr/>
        <p:txBody>
          <a:bodyPr/>
          <a:lstStyle/>
          <a:p>
            <a:r>
              <a:rPr lang="en-SG" dirty="0"/>
              <a:t>Analysis of Task 2c </a:t>
            </a:r>
          </a:p>
        </p:txBody>
      </p:sp>
      <p:sp>
        <p:nvSpPr>
          <p:cNvPr id="3" name="Content Placeholder 2">
            <a:extLst>
              <a:ext uri="{FF2B5EF4-FFF2-40B4-BE49-F238E27FC236}">
                <a16:creationId xmlns:a16="http://schemas.microsoft.com/office/drawing/2014/main" id="{FFFB1A53-A564-40FC-A27B-E3F4792DDDAF}"/>
              </a:ext>
            </a:extLst>
          </p:cNvPr>
          <p:cNvSpPr>
            <a:spLocks noGrp="1"/>
          </p:cNvSpPr>
          <p:nvPr>
            <p:ph idx="1"/>
          </p:nvPr>
        </p:nvSpPr>
        <p:spPr/>
        <p:txBody>
          <a:bodyPr/>
          <a:lstStyle/>
          <a:p>
            <a:endParaRPr lang="en-SG" dirty="0"/>
          </a:p>
        </p:txBody>
      </p:sp>
      <p:pic>
        <p:nvPicPr>
          <p:cNvPr id="4" name="Picture 3">
            <a:extLst>
              <a:ext uri="{FF2B5EF4-FFF2-40B4-BE49-F238E27FC236}">
                <a16:creationId xmlns:a16="http://schemas.microsoft.com/office/drawing/2014/main" id="{5C358D74-F04B-4596-95EF-91A06644929F}"/>
              </a:ext>
            </a:extLst>
          </p:cNvPr>
          <p:cNvPicPr>
            <a:picLocks noChangeAspect="1"/>
          </p:cNvPicPr>
          <p:nvPr/>
        </p:nvPicPr>
        <p:blipFill>
          <a:blip r:embed="rId2"/>
          <a:stretch>
            <a:fillRect/>
          </a:stretch>
        </p:blipFill>
        <p:spPr>
          <a:xfrm>
            <a:off x="973711" y="1462913"/>
            <a:ext cx="10148047" cy="4945818"/>
          </a:xfrm>
          <a:prstGeom prst="rect">
            <a:avLst/>
          </a:prstGeom>
        </p:spPr>
      </p:pic>
      <p:pic>
        <p:nvPicPr>
          <p:cNvPr id="5" name="Picture 2" descr="See the source image">
            <a:extLst>
              <a:ext uri="{FF2B5EF4-FFF2-40B4-BE49-F238E27FC236}">
                <a16:creationId xmlns:a16="http://schemas.microsoft.com/office/drawing/2014/main" id="{109EC00A-9D2B-47B7-AA74-F355CD7E03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9606" y="2547673"/>
            <a:ext cx="2689268" cy="129942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3EC1AF2D-12DD-4489-9084-B74B24762608}"/>
              </a:ext>
            </a:extLst>
          </p:cNvPr>
          <p:cNvCxnSpPr/>
          <p:nvPr/>
        </p:nvCxnSpPr>
        <p:spPr>
          <a:xfrm flipH="1">
            <a:off x="3957403" y="3099216"/>
            <a:ext cx="427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F8B4395-5036-4BD3-81EE-4E7F07EE61F4}"/>
              </a:ext>
            </a:extLst>
          </p:cNvPr>
          <p:cNvCxnSpPr/>
          <p:nvPr/>
        </p:nvCxnSpPr>
        <p:spPr>
          <a:xfrm flipH="1">
            <a:off x="3957403" y="3551419"/>
            <a:ext cx="427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A8C078-EDC5-4849-831D-0A59C8539499}"/>
              </a:ext>
            </a:extLst>
          </p:cNvPr>
          <p:cNvSpPr txBox="1"/>
          <p:nvPr/>
        </p:nvSpPr>
        <p:spPr>
          <a:xfrm>
            <a:off x="4320915" y="2960716"/>
            <a:ext cx="1586058" cy="276999"/>
          </a:xfrm>
          <a:prstGeom prst="rect">
            <a:avLst/>
          </a:prstGeom>
          <a:noFill/>
        </p:spPr>
        <p:txBody>
          <a:bodyPr wrap="square" rtlCol="0">
            <a:spAutoFit/>
          </a:bodyPr>
          <a:lstStyle/>
          <a:p>
            <a:r>
              <a:rPr lang="en-SG" sz="1200" dirty="0">
                <a:solidFill>
                  <a:schemeClr val="bg1"/>
                </a:solidFill>
              </a:rPr>
              <a:t>HIGH</a:t>
            </a:r>
          </a:p>
        </p:txBody>
      </p:sp>
      <p:sp>
        <p:nvSpPr>
          <p:cNvPr id="10" name="TextBox 9">
            <a:extLst>
              <a:ext uri="{FF2B5EF4-FFF2-40B4-BE49-F238E27FC236}">
                <a16:creationId xmlns:a16="http://schemas.microsoft.com/office/drawing/2014/main" id="{7F18A871-DECE-4EEF-9744-84CDC0F93D62}"/>
              </a:ext>
            </a:extLst>
          </p:cNvPr>
          <p:cNvSpPr txBox="1"/>
          <p:nvPr/>
        </p:nvSpPr>
        <p:spPr>
          <a:xfrm>
            <a:off x="4320915" y="3412919"/>
            <a:ext cx="1586058" cy="276999"/>
          </a:xfrm>
          <a:prstGeom prst="rect">
            <a:avLst/>
          </a:prstGeom>
          <a:noFill/>
        </p:spPr>
        <p:txBody>
          <a:bodyPr wrap="square" rtlCol="0">
            <a:spAutoFit/>
          </a:bodyPr>
          <a:lstStyle/>
          <a:p>
            <a:r>
              <a:rPr lang="en-SG" sz="1200" dirty="0">
                <a:solidFill>
                  <a:schemeClr val="bg1"/>
                </a:solidFill>
              </a:rPr>
              <a:t>LOW</a:t>
            </a:r>
          </a:p>
        </p:txBody>
      </p:sp>
      <p:cxnSp>
        <p:nvCxnSpPr>
          <p:cNvPr id="11" name="Straight Arrow Connector 10">
            <a:extLst>
              <a:ext uri="{FF2B5EF4-FFF2-40B4-BE49-F238E27FC236}">
                <a16:creationId xmlns:a16="http://schemas.microsoft.com/office/drawing/2014/main" id="{05E38542-F005-4D9A-9EEE-ED3BD7E0A44E}"/>
              </a:ext>
            </a:extLst>
          </p:cNvPr>
          <p:cNvCxnSpPr/>
          <p:nvPr/>
        </p:nvCxnSpPr>
        <p:spPr>
          <a:xfrm flipH="1">
            <a:off x="8644327" y="2929328"/>
            <a:ext cx="427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8FBBD5-6117-4767-83B6-CD29DC993109}"/>
              </a:ext>
            </a:extLst>
          </p:cNvPr>
          <p:cNvSpPr txBox="1"/>
          <p:nvPr/>
        </p:nvSpPr>
        <p:spPr>
          <a:xfrm>
            <a:off x="9013978" y="2773484"/>
            <a:ext cx="1586058" cy="461665"/>
          </a:xfrm>
          <a:prstGeom prst="rect">
            <a:avLst/>
          </a:prstGeom>
          <a:noFill/>
        </p:spPr>
        <p:txBody>
          <a:bodyPr wrap="square" rtlCol="0">
            <a:spAutoFit/>
          </a:bodyPr>
          <a:lstStyle/>
          <a:p>
            <a:r>
              <a:rPr lang="en-SG" sz="1200" dirty="0">
                <a:solidFill>
                  <a:schemeClr val="bg1"/>
                </a:solidFill>
              </a:rPr>
              <a:t>Initialise pin as output at pin 7 </a:t>
            </a:r>
          </a:p>
        </p:txBody>
      </p:sp>
      <p:cxnSp>
        <p:nvCxnSpPr>
          <p:cNvPr id="13" name="Straight Arrow Connector 12">
            <a:extLst>
              <a:ext uri="{FF2B5EF4-FFF2-40B4-BE49-F238E27FC236}">
                <a16:creationId xmlns:a16="http://schemas.microsoft.com/office/drawing/2014/main" id="{2D1B32E8-1715-4120-944B-8F6448940925}"/>
              </a:ext>
            </a:extLst>
          </p:cNvPr>
          <p:cNvCxnSpPr/>
          <p:nvPr/>
        </p:nvCxnSpPr>
        <p:spPr>
          <a:xfrm flipH="1">
            <a:off x="8800368" y="3478968"/>
            <a:ext cx="427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64EFCFC-A93F-476D-8434-EF8BA4375316}"/>
              </a:ext>
            </a:extLst>
          </p:cNvPr>
          <p:cNvSpPr txBox="1"/>
          <p:nvPr/>
        </p:nvSpPr>
        <p:spPr>
          <a:xfrm>
            <a:off x="9195733" y="3320585"/>
            <a:ext cx="1833279" cy="276999"/>
          </a:xfrm>
          <a:prstGeom prst="rect">
            <a:avLst/>
          </a:prstGeom>
          <a:noFill/>
        </p:spPr>
        <p:txBody>
          <a:bodyPr wrap="square" rtlCol="0">
            <a:spAutoFit/>
          </a:bodyPr>
          <a:lstStyle/>
          <a:p>
            <a:r>
              <a:rPr lang="en-SG" sz="1200" dirty="0">
                <a:solidFill>
                  <a:schemeClr val="bg1"/>
                </a:solidFill>
              </a:rPr>
              <a:t>Send a “HIGH” signal, 5V</a:t>
            </a:r>
          </a:p>
        </p:txBody>
      </p:sp>
      <p:sp>
        <p:nvSpPr>
          <p:cNvPr id="16" name="TextBox 15">
            <a:extLst>
              <a:ext uri="{FF2B5EF4-FFF2-40B4-BE49-F238E27FC236}">
                <a16:creationId xmlns:a16="http://schemas.microsoft.com/office/drawing/2014/main" id="{AA2ACBF9-8B6A-4800-89A4-2899D790732C}"/>
              </a:ext>
            </a:extLst>
          </p:cNvPr>
          <p:cNvSpPr txBox="1"/>
          <p:nvPr/>
        </p:nvSpPr>
        <p:spPr>
          <a:xfrm>
            <a:off x="9195732" y="3574969"/>
            <a:ext cx="1833279" cy="276999"/>
          </a:xfrm>
          <a:prstGeom prst="rect">
            <a:avLst/>
          </a:prstGeom>
          <a:noFill/>
        </p:spPr>
        <p:txBody>
          <a:bodyPr wrap="square" rtlCol="0">
            <a:spAutoFit/>
          </a:bodyPr>
          <a:lstStyle/>
          <a:p>
            <a:r>
              <a:rPr lang="en-SG" sz="1200" dirty="0">
                <a:solidFill>
                  <a:schemeClr val="bg1"/>
                </a:solidFill>
              </a:rPr>
              <a:t>Send a “LOW” signal, 0V</a:t>
            </a:r>
          </a:p>
        </p:txBody>
      </p:sp>
      <p:cxnSp>
        <p:nvCxnSpPr>
          <p:cNvPr id="17" name="Straight Arrow Connector 16">
            <a:extLst>
              <a:ext uri="{FF2B5EF4-FFF2-40B4-BE49-F238E27FC236}">
                <a16:creationId xmlns:a16="http://schemas.microsoft.com/office/drawing/2014/main" id="{0E93AA6D-DA56-4E03-966B-672A27D34605}"/>
              </a:ext>
            </a:extLst>
          </p:cNvPr>
          <p:cNvCxnSpPr/>
          <p:nvPr/>
        </p:nvCxnSpPr>
        <p:spPr>
          <a:xfrm flipH="1">
            <a:off x="8768512" y="3713468"/>
            <a:ext cx="427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089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38016-CF13-4C0A-B769-EA61E3C8BB63}"/>
              </a:ext>
            </a:extLst>
          </p:cNvPr>
          <p:cNvSpPr>
            <a:spLocks noGrp="1"/>
          </p:cNvSpPr>
          <p:nvPr>
            <p:ph type="title"/>
          </p:nvPr>
        </p:nvSpPr>
        <p:spPr/>
        <p:txBody>
          <a:bodyPr/>
          <a:lstStyle/>
          <a:p>
            <a:r>
              <a:rPr lang="en-SG" dirty="0"/>
              <a:t>Task 2d: Replicate your blink led circuit from </a:t>
            </a:r>
            <a:r>
              <a:rPr lang="en-SG" dirty="0" err="1"/>
              <a:t>tinkercad</a:t>
            </a:r>
            <a:r>
              <a:rPr lang="en-SG" dirty="0"/>
              <a:t> to Arduino </a:t>
            </a:r>
          </a:p>
        </p:txBody>
      </p:sp>
      <p:pic>
        <p:nvPicPr>
          <p:cNvPr id="5" name="Picture 4">
            <a:extLst>
              <a:ext uri="{FF2B5EF4-FFF2-40B4-BE49-F238E27FC236}">
                <a16:creationId xmlns:a16="http://schemas.microsoft.com/office/drawing/2014/main" id="{209EA475-1715-4DB2-A21F-8A258CF740E7}"/>
              </a:ext>
            </a:extLst>
          </p:cNvPr>
          <p:cNvPicPr>
            <a:picLocks noChangeAspect="1"/>
          </p:cNvPicPr>
          <p:nvPr/>
        </p:nvPicPr>
        <p:blipFill>
          <a:blip r:embed="rId2"/>
          <a:stretch>
            <a:fillRect/>
          </a:stretch>
        </p:blipFill>
        <p:spPr>
          <a:xfrm>
            <a:off x="925578" y="1723392"/>
            <a:ext cx="4390852" cy="4046472"/>
          </a:xfrm>
          <a:prstGeom prst="rect">
            <a:avLst/>
          </a:prstGeom>
        </p:spPr>
      </p:pic>
      <p:sp>
        <p:nvSpPr>
          <p:cNvPr id="7" name="TextBox 6">
            <a:extLst>
              <a:ext uri="{FF2B5EF4-FFF2-40B4-BE49-F238E27FC236}">
                <a16:creationId xmlns:a16="http://schemas.microsoft.com/office/drawing/2014/main" id="{41EB0454-DC76-4437-8F8B-77605AFFDC0B}"/>
              </a:ext>
            </a:extLst>
          </p:cNvPr>
          <p:cNvSpPr txBox="1"/>
          <p:nvPr/>
        </p:nvSpPr>
        <p:spPr>
          <a:xfrm>
            <a:off x="5546873" y="1723392"/>
            <a:ext cx="4631448" cy="1938992"/>
          </a:xfrm>
          <a:prstGeom prst="rect">
            <a:avLst/>
          </a:prstGeom>
          <a:noFill/>
        </p:spPr>
        <p:txBody>
          <a:bodyPr wrap="square" rtlCol="0">
            <a:spAutoFit/>
          </a:bodyPr>
          <a:lstStyle/>
          <a:p>
            <a:r>
              <a:rPr lang="en-SG" sz="1200" b="1" u="sng" dirty="0"/>
              <a:t>Make the physical connection on the Arduino </a:t>
            </a:r>
          </a:p>
          <a:p>
            <a:endParaRPr lang="en-SG" sz="1200" b="1" u="sng" dirty="0"/>
          </a:p>
          <a:p>
            <a:r>
              <a:rPr lang="en-SG" sz="1200" dirty="0"/>
              <a:t>Long leg of led pin to resistor </a:t>
            </a:r>
          </a:p>
          <a:p>
            <a:r>
              <a:rPr lang="en-SG" sz="1200" dirty="0"/>
              <a:t>Resistor to voltage line on breadboard</a:t>
            </a:r>
          </a:p>
          <a:p>
            <a:r>
              <a:rPr lang="en-SG" sz="1200" dirty="0"/>
              <a:t>Voltage line to pin 7 </a:t>
            </a:r>
          </a:p>
          <a:p>
            <a:endParaRPr lang="en-SG" sz="1200" dirty="0"/>
          </a:p>
          <a:p>
            <a:r>
              <a:rPr lang="en-SG" sz="1200" dirty="0"/>
              <a:t>Short leg of led to ground line on breadboard </a:t>
            </a:r>
          </a:p>
          <a:p>
            <a:r>
              <a:rPr lang="en-SG" sz="1200" dirty="0"/>
              <a:t>Ground line to </a:t>
            </a:r>
            <a:r>
              <a:rPr lang="en-SG" sz="1200" dirty="0" err="1"/>
              <a:t>gnd</a:t>
            </a:r>
            <a:r>
              <a:rPr lang="en-SG" sz="1200" dirty="0"/>
              <a:t> </a:t>
            </a:r>
          </a:p>
          <a:p>
            <a:endParaRPr lang="en-SG" sz="1200" dirty="0"/>
          </a:p>
          <a:p>
            <a:r>
              <a:rPr lang="en-SG" sz="1200" dirty="0"/>
              <a:t>Copy your blink LED code onto your Arduino ide and click upload </a:t>
            </a:r>
          </a:p>
        </p:txBody>
      </p:sp>
    </p:spTree>
    <p:extLst>
      <p:ext uri="{BB962C8B-B14F-4D97-AF65-F5344CB8AC3E}">
        <p14:creationId xmlns:p14="http://schemas.microsoft.com/office/powerpoint/2010/main" val="661350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9BA51D1A-8FAB-4D5D-AA3B-D47C97E7983D}"/>
              </a:ext>
            </a:extLst>
          </p:cNvPr>
          <p:cNvCxnSpPr>
            <a:cxnSpLocks/>
          </p:cNvCxnSpPr>
          <p:nvPr/>
        </p:nvCxnSpPr>
        <p:spPr>
          <a:xfrm>
            <a:off x="1122668" y="3111894"/>
            <a:ext cx="1536300" cy="13835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D47DC805-9672-4639-B9CE-54C651DEA32E}"/>
              </a:ext>
            </a:extLst>
          </p:cNvPr>
          <p:cNvSpPr/>
          <p:nvPr/>
        </p:nvSpPr>
        <p:spPr>
          <a:xfrm>
            <a:off x="831481" y="2832208"/>
            <a:ext cx="560438" cy="56043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B91E86C-9402-4503-949F-1558BA58DE18}"/>
              </a:ext>
            </a:extLst>
          </p:cNvPr>
          <p:cNvCxnSpPr>
            <a:cxnSpLocks/>
          </p:cNvCxnSpPr>
          <p:nvPr/>
        </p:nvCxnSpPr>
        <p:spPr>
          <a:xfrm>
            <a:off x="4642638" y="3268708"/>
            <a:ext cx="1536300" cy="13835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D63814C-76F0-44A1-AC52-A427073BDD9D}"/>
              </a:ext>
            </a:extLst>
          </p:cNvPr>
          <p:cNvCxnSpPr>
            <a:cxnSpLocks/>
          </p:cNvCxnSpPr>
          <p:nvPr/>
        </p:nvCxnSpPr>
        <p:spPr>
          <a:xfrm flipV="1">
            <a:off x="9354287" y="3094636"/>
            <a:ext cx="1760530" cy="13835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031C5BCC-64D2-4396-9C88-E147260F5105}"/>
              </a:ext>
            </a:extLst>
          </p:cNvPr>
          <p:cNvSpPr/>
          <p:nvPr/>
        </p:nvSpPr>
        <p:spPr>
          <a:xfrm>
            <a:off x="10823631" y="2814950"/>
            <a:ext cx="560438" cy="560438"/>
          </a:xfrm>
          <a:prstGeom prst="ellipse">
            <a:avLst/>
          </a:prstGeom>
          <a:solidFill>
            <a:srgbClr val="231F2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C81A2CA4-8F6C-4D29-8173-EE1D58ABE7D8}"/>
              </a:ext>
            </a:extLst>
          </p:cNvPr>
          <p:cNvCxnSpPr>
            <a:cxnSpLocks/>
          </p:cNvCxnSpPr>
          <p:nvPr/>
        </p:nvCxnSpPr>
        <p:spPr>
          <a:xfrm>
            <a:off x="7772327" y="3116841"/>
            <a:ext cx="1536300" cy="13835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28A83F45-45CF-4B3F-ABE5-4BEA587939F9}"/>
              </a:ext>
            </a:extLst>
          </p:cNvPr>
          <p:cNvSpPr/>
          <p:nvPr/>
        </p:nvSpPr>
        <p:spPr>
          <a:xfrm>
            <a:off x="9028408" y="4220156"/>
            <a:ext cx="560438" cy="560438"/>
          </a:xfrm>
          <a:prstGeom prst="ellipse">
            <a:avLst/>
          </a:prstGeom>
          <a:solidFill>
            <a:srgbClr val="231F2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D74EA863-614F-488E-86E2-7DD6E0D360A4}"/>
              </a:ext>
            </a:extLst>
          </p:cNvPr>
          <p:cNvCxnSpPr>
            <a:cxnSpLocks/>
          </p:cNvCxnSpPr>
          <p:nvPr/>
        </p:nvCxnSpPr>
        <p:spPr>
          <a:xfrm flipV="1">
            <a:off x="5974314" y="3111894"/>
            <a:ext cx="1760530" cy="13835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609E021-9188-4574-B609-BDFFE9B4A941}"/>
              </a:ext>
            </a:extLst>
          </p:cNvPr>
          <p:cNvSpPr/>
          <p:nvPr/>
        </p:nvSpPr>
        <p:spPr>
          <a:xfrm>
            <a:off x="7443658" y="2832208"/>
            <a:ext cx="560438" cy="560438"/>
          </a:xfrm>
          <a:prstGeom prst="ellipse">
            <a:avLst/>
          </a:prstGeom>
          <a:solidFill>
            <a:srgbClr val="231F2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10" name="TextBox 9">
            <a:extLst>
              <a:ext uri="{FF2B5EF4-FFF2-40B4-BE49-F238E27FC236}">
                <a16:creationId xmlns:a16="http://schemas.microsoft.com/office/drawing/2014/main" id="{FCDDB216-DC95-2A4B-A0FF-839662962AA9}"/>
              </a:ext>
            </a:extLst>
          </p:cNvPr>
          <p:cNvSpPr txBox="1"/>
          <p:nvPr/>
        </p:nvSpPr>
        <p:spPr>
          <a:xfrm>
            <a:off x="1536144" y="4842071"/>
            <a:ext cx="2154367" cy="369332"/>
          </a:xfrm>
          <a:prstGeom prst="rect">
            <a:avLst/>
          </a:prstGeom>
          <a:noFill/>
        </p:spPr>
        <p:txBody>
          <a:bodyPr wrap="square" rtlCol="0">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Digital Signal </a:t>
            </a:r>
          </a:p>
        </p:txBody>
      </p:sp>
      <p:sp>
        <p:nvSpPr>
          <p:cNvPr id="11" name="Title 1">
            <a:extLst>
              <a:ext uri="{FF2B5EF4-FFF2-40B4-BE49-F238E27FC236}">
                <a16:creationId xmlns:a16="http://schemas.microsoft.com/office/drawing/2014/main" id="{2603498E-CD8A-E14F-9A86-6CA1D5E754DF}"/>
              </a:ext>
            </a:extLst>
          </p:cNvPr>
          <p:cNvSpPr>
            <a:spLocks noGrp="1"/>
          </p:cNvSpPr>
          <p:nvPr>
            <p:ph type="title"/>
          </p:nvPr>
        </p:nvSpPr>
        <p:spPr>
          <a:xfrm>
            <a:off x="838200" y="648930"/>
            <a:ext cx="10515600" cy="1093581"/>
          </a:xfrm>
        </p:spPr>
        <p:txBody>
          <a:bodyPr/>
          <a:lstStyle/>
          <a:p>
            <a:r>
              <a:rPr lang="en-US" dirty="0">
                <a:solidFill>
                  <a:srgbClr val="F74BD6"/>
                </a:solidFill>
                <a:latin typeface="Consolas" panose="020B0609020204030204" pitchFamily="49" charset="0"/>
                <a:ea typeface="Menlo" panose="020B0609030804020204" pitchFamily="49" charset="0"/>
                <a:cs typeface="Consolas" panose="020B0609020204030204" pitchFamily="49" charset="0"/>
              </a:rPr>
              <a:t>Summary of learning objectives</a:t>
            </a:r>
          </a:p>
        </p:txBody>
      </p:sp>
      <p:cxnSp>
        <p:nvCxnSpPr>
          <p:cNvPr id="15" name="Straight Connector 14">
            <a:extLst>
              <a:ext uri="{FF2B5EF4-FFF2-40B4-BE49-F238E27FC236}">
                <a16:creationId xmlns:a16="http://schemas.microsoft.com/office/drawing/2014/main" id="{8B80A11D-49F4-7841-955A-E464CC4FC897}"/>
              </a:ext>
            </a:extLst>
          </p:cNvPr>
          <p:cNvCxnSpPr>
            <a:cxnSpLocks/>
          </p:cNvCxnSpPr>
          <p:nvPr/>
        </p:nvCxnSpPr>
        <p:spPr>
          <a:xfrm flipV="1">
            <a:off x="2644226" y="3112427"/>
            <a:ext cx="1760530" cy="13835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5C5DC93B-CB90-694E-A758-237CC58AC130}"/>
              </a:ext>
            </a:extLst>
          </p:cNvPr>
          <p:cNvSpPr/>
          <p:nvPr/>
        </p:nvSpPr>
        <p:spPr>
          <a:xfrm>
            <a:off x="2364007" y="4215742"/>
            <a:ext cx="560438" cy="560438"/>
          </a:xfrm>
          <a:prstGeom prst="ellipse">
            <a:avLst/>
          </a:prstGeom>
          <a:solidFill>
            <a:srgbClr val="231F2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8B200D9-3403-984B-B1BD-7E9606BBE5C7}"/>
              </a:ext>
            </a:extLst>
          </p:cNvPr>
          <p:cNvSpPr/>
          <p:nvPr/>
        </p:nvSpPr>
        <p:spPr>
          <a:xfrm>
            <a:off x="4113570" y="2832741"/>
            <a:ext cx="560438" cy="560438"/>
          </a:xfrm>
          <a:prstGeom prst="ellipse">
            <a:avLst/>
          </a:prstGeom>
          <a:solidFill>
            <a:srgbClr val="231F2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E7BB553-4B78-7646-AAB8-7735581B42FF}"/>
              </a:ext>
            </a:extLst>
          </p:cNvPr>
          <p:cNvSpPr txBox="1"/>
          <p:nvPr/>
        </p:nvSpPr>
        <p:spPr>
          <a:xfrm>
            <a:off x="2924445" y="2384575"/>
            <a:ext cx="2930565" cy="369332"/>
          </a:xfrm>
          <a:prstGeom prst="rect">
            <a:avLst/>
          </a:prstGeom>
          <a:noFill/>
        </p:spPr>
        <p:txBody>
          <a:bodyPr wrap="square" rtlCol="0">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Analog output with PWM </a:t>
            </a:r>
          </a:p>
        </p:txBody>
      </p:sp>
      <p:sp>
        <p:nvSpPr>
          <p:cNvPr id="17" name="Oval 16">
            <a:extLst>
              <a:ext uri="{FF2B5EF4-FFF2-40B4-BE49-F238E27FC236}">
                <a16:creationId xmlns:a16="http://schemas.microsoft.com/office/drawing/2014/main" id="{A37522FC-C0AE-44BB-9432-EC81B0C7C234}"/>
              </a:ext>
            </a:extLst>
          </p:cNvPr>
          <p:cNvSpPr/>
          <p:nvPr/>
        </p:nvSpPr>
        <p:spPr>
          <a:xfrm>
            <a:off x="5660838" y="4215742"/>
            <a:ext cx="560438" cy="560438"/>
          </a:xfrm>
          <a:prstGeom prst="ellipse">
            <a:avLst/>
          </a:prstGeom>
          <a:solidFill>
            <a:srgbClr val="231F2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D96935D-5CC9-456F-B9DB-6EB1A29C59A7}"/>
              </a:ext>
            </a:extLst>
          </p:cNvPr>
          <p:cNvSpPr txBox="1"/>
          <p:nvPr/>
        </p:nvSpPr>
        <p:spPr>
          <a:xfrm>
            <a:off x="4863873" y="4842071"/>
            <a:ext cx="2154367" cy="369332"/>
          </a:xfrm>
          <a:prstGeom prst="rect">
            <a:avLst/>
          </a:prstGeom>
          <a:noFill/>
        </p:spPr>
        <p:txBody>
          <a:bodyPr wrap="square" rtlCol="0">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Analog Inputs </a:t>
            </a:r>
          </a:p>
        </p:txBody>
      </p:sp>
      <p:sp>
        <p:nvSpPr>
          <p:cNvPr id="31" name="TextBox 30">
            <a:extLst>
              <a:ext uri="{FF2B5EF4-FFF2-40B4-BE49-F238E27FC236}">
                <a16:creationId xmlns:a16="http://schemas.microsoft.com/office/drawing/2014/main" id="{21440D12-5250-4E8E-BA55-F4A104144F70}"/>
              </a:ext>
            </a:extLst>
          </p:cNvPr>
          <p:cNvSpPr txBox="1"/>
          <p:nvPr/>
        </p:nvSpPr>
        <p:spPr>
          <a:xfrm>
            <a:off x="6221276" y="2429609"/>
            <a:ext cx="2930565" cy="369332"/>
          </a:xfrm>
          <a:prstGeom prst="rect">
            <a:avLst/>
          </a:prstGeom>
          <a:noFill/>
        </p:spPr>
        <p:txBody>
          <a:bodyPr wrap="square" rtlCol="0">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LED </a:t>
            </a:r>
          </a:p>
        </p:txBody>
      </p:sp>
      <p:sp>
        <p:nvSpPr>
          <p:cNvPr id="32" name="TextBox 31">
            <a:extLst>
              <a:ext uri="{FF2B5EF4-FFF2-40B4-BE49-F238E27FC236}">
                <a16:creationId xmlns:a16="http://schemas.microsoft.com/office/drawing/2014/main" id="{E341EE2D-811A-4290-A387-881F4B35615B}"/>
              </a:ext>
            </a:extLst>
          </p:cNvPr>
          <p:cNvSpPr txBox="1"/>
          <p:nvPr/>
        </p:nvSpPr>
        <p:spPr>
          <a:xfrm>
            <a:off x="8231443" y="4815058"/>
            <a:ext cx="2154367" cy="369332"/>
          </a:xfrm>
          <a:prstGeom prst="rect">
            <a:avLst/>
          </a:prstGeom>
          <a:noFill/>
        </p:spPr>
        <p:txBody>
          <a:bodyPr wrap="square" rtlCol="0">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Potentiometer</a:t>
            </a:r>
          </a:p>
        </p:txBody>
      </p:sp>
      <p:sp>
        <p:nvSpPr>
          <p:cNvPr id="36" name="TextBox 35">
            <a:extLst>
              <a:ext uri="{FF2B5EF4-FFF2-40B4-BE49-F238E27FC236}">
                <a16:creationId xmlns:a16="http://schemas.microsoft.com/office/drawing/2014/main" id="{04A0B866-04A9-4EAF-B78D-0A5B548CF050}"/>
              </a:ext>
            </a:extLst>
          </p:cNvPr>
          <p:cNvSpPr txBox="1"/>
          <p:nvPr/>
        </p:nvSpPr>
        <p:spPr>
          <a:xfrm>
            <a:off x="10037633" y="2391784"/>
            <a:ext cx="2154367" cy="369332"/>
          </a:xfrm>
          <a:prstGeom prst="rect">
            <a:avLst/>
          </a:prstGeom>
          <a:noFill/>
        </p:spPr>
        <p:txBody>
          <a:bodyPr wrap="square" rtlCol="0">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Exercise</a:t>
            </a:r>
          </a:p>
        </p:txBody>
      </p:sp>
      <p:sp>
        <p:nvSpPr>
          <p:cNvPr id="41" name="TextBox 40">
            <a:extLst>
              <a:ext uri="{FF2B5EF4-FFF2-40B4-BE49-F238E27FC236}">
                <a16:creationId xmlns:a16="http://schemas.microsoft.com/office/drawing/2014/main" id="{016F07BE-9952-40E1-81E3-8E217F4CE727}"/>
              </a:ext>
            </a:extLst>
          </p:cNvPr>
          <p:cNvSpPr txBox="1"/>
          <p:nvPr/>
        </p:nvSpPr>
        <p:spPr>
          <a:xfrm>
            <a:off x="34516" y="2384575"/>
            <a:ext cx="2154367" cy="369332"/>
          </a:xfrm>
          <a:prstGeom prst="rect">
            <a:avLst/>
          </a:prstGeom>
          <a:noFill/>
        </p:spPr>
        <p:txBody>
          <a:bodyPr wrap="square" rtlCol="0">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Arduino Basics </a:t>
            </a:r>
          </a:p>
        </p:txBody>
      </p:sp>
    </p:spTree>
    <p:extLst>
      <p:ext uri="{BB962C8B-B14F-4D97-AF65-F5344CB8AC3E}">
        <p14:creationId xmlns:p14="http://schemas.microsoft.com/office/powerpoint/2010/main" val="4034977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9D7D4-404F-4D0E-BA72-8251DF830599}"/>
              </a:ext>
            </a:extLst>
          </p:cNvPr>
          <p:cNvSpPr>
            <a:spLocks noGrp="1"/>
          </p:cNvSpPr>
          <p:nvPr>
            <p:ph type="title"/>
          </p:nvPr>
        </p:nvSpPr>
        <p:spPr/>
        <p:txBody>
          <a:bodyPr/>
          <a:lstStyle/>
          <a:p>
            <a:r>
              <a:rPr lang="en-SG" dirty="0"/>
              <a:t>Great you are now a well fed Arduino caterpillar </a:t>
            </a:r>
          </a:p>
        </p:txBody>
      </p:sp>
      <p:pic>
        <p:nvPicPr>
          <p:cNvPr id="1028" name="Picture 4" descr="See the source image">
            <a:extLst>
              <a:ext uri="{FF2B5EF4-FFF2-40B4-BE49-F238E27FC236}">
                <a16:creationId xmlns:a16="http://schemas.microsoft.com/office/drawing/2014/main" id="{22FBBDE5-76DD-463A-BFFE-EA6F0A28B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6178" y="-1695542"/>
            <a:ext cx="6772460" cy="67724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D6332D-347F-4C00-9EB4-45DB0474DDD8}"/>
              </a:ext>
            </a:extLst>
          </p:cNvPr>
          <p:cNvSpPr txBox="1"/>
          <p:nvPr/>
        </p:nvSpPr>
        <p:spPr>
          <a:xfrm>
            <a:off x="1392876" y="5544279"/>
            <a:ext cx="2219987" cy="369332"/>
          </a:xfrm>
          <a:prstGeom prst="rect">
            <a:avLst/>
          </a:prstGeom>
          <a:noFill/>
        </p:spPr>
        <p:txBody>
          <a:bodyPr wrap="square" rtlCol="0">
            <a:spAutoFit/>
          </a:bodyPr>
          <a:lstStyle/>
          <a:p>
            <a:pPr algn="ctr"/>
            <a:r>
              <a:rPr lang="en-SG" dirty="0"/>
              <a:t>I LUV BREAD </a:t>
            </a:r>
          </a:p>
        </p:txBody>
      </p:sp>
      <p:sp>
        <p:nvSpPr>
          <p:cNvPr id="4" name="Oval 3">
            <a:extLst>
              <a:ext uri="{FF2B5EF4-FFF2-40B4-BE49-F238E27FC236}">
                <a16:creationId xmlns:a16="http://schemas.microsoft.com/office/drawing/2014/main" id="{1E8279C3-27FB-4FD4-B447-2C1F846B70E7}"/>
              </a:ext>
            </a:extLst>
          </p:cNvPr>
          <p:cNvSpPr/>
          <p:nvPr/>
        </p:nvSpPr>
        <p:spPr>
          <a:xfrm>
            <a:off x="2863362" y="3751355"/>
            <a:ext cx="1127778" cy="82968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6146" name="Picture 2" descr="See the source image">
            <a:extLst>
              <a:ext uri="{FF2B5EF4-FFF2-40B4-BE49-F238E27FC236}">
                <a16:creationId xmlns:a16="http://schemas.microsoft.com/office/drawing/2014/main" id="{C4D3B9FB-E512-4487-B6BB-CE8E24767C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591" y="4129349"/>
            <a:ext cx="2035998" cy="1310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264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40F76-FE02-4DD8-B778-D3F3A837F01F}"/>
              </a:ext>
            </a:extLst>
          </p:cNvPr>
          <p:cNvSpPr>
            <a:spLocks noGrp="1"/>
          </p:cNvSpPr>
          <p:nvPr>
            <p:ph type="title"/>
          </p:nvPr>
        </p:nvSpPr>
        <p:spPr/>
        <p:txBody>
          <a:bodyPr/>
          <a:lstStyle/>
          <a:p>
            <a:r>
              <a:rPr lang="en-SG" dirty="0"/>
              <a:t>Chapter 3: C++ fundamentals </a:t>
            </a:r>
          </a:p>
        </p:txBody>
      </p:sp>
      <p:sp>
        <p:nvSpPr>
          <p:cNvPr id="3" name="Content Placeholder 2">
            <a:extLst>
              <a:ext uri="{FF2B5EF4-FFF2-40B4-BE49-F238E27FC236}">
                <a16:creationId xmlns:a16="http://schemas.microsoft.com/office/drawing/2014/main" id="{A956A109-0A6D-4B9B-8E15-7E5652370353}"/>
              </a:ext>
            </a:extLst>
          </p:cNvPr>
          <p:cNvSpPr>
            <a:spLocks noGrp="1"/>
          </p:cNvSpPr>
          <p:nvPr>
            <p:ph idx="1"/>
          </p:nvPr>
        </p:nvSpPr>
        <p:spPr/>
        <p:txBody>
          <a:bodyPr/>
          <a:lstStyle/>
          <a:p>
            <a:r>
              <a:rPr lang="en-SG" dirty="0"/>
              <a:t>Serial Monitor </a:t>
            </a:r>
          </a:p>
          <a:p>
            <a:r>
              <a:rPr lang="en-SG" dirty="0"/>
              <a:t>Variables</a:t>
            </a:r>
          </a:p>
          <a:p>
            <a:r>
              <a:rPr lang="en-SG" dirty="0"/>
              <a:t>Conditionals </a:t>
            </a:r>
          </a:p>
          <a:p>
            <a:r>
              <a:rPr lang="en-SG" dirty="0"/>
              <a:t>Loops </a:t>
            </a:r>
          </a:p>
        </p:txBody>
      </p:sp>
    </p:spTree>
    <p:extLst>
      <p:ext uri="{BB962C8B-B14F-4D97-AF65-F5344CB8AC3E}">
        <p14:creationId xmlns:p14="http://schemas.microsoft.com/office/powerpoint/2010/main" val="3234598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30C77-DCC3-42DE-8601-77BD253FD65F}"/>
              </a:ext>
            </a:extLst>
          </p:cNvPr>
          <p:cNvSpPr>
            <a:spLocks noGrp="1"/>
          </p:cNvSpPr>
          <p:nvPr>
            <p:ph type="title"/>
          </p:nvPr>
        </p:nvSpPr>
        <p:spPr/>
        <p:txBody>
          <a:bodyPr/>
          <a:lstStyle/>
          <a:p>
            <a:r>
              <a:rPr lang="en-SG" dirty="0"/>
              <a:t>Task 3a: Learn how to use Serial Monitor </a:t>
            </a:r>
          </a:p>
        </p:txBody>
      </p:sp>
      <p:pic>
        <p:nvPicPr>
          <p:cNvPr id="5" name="Picture 4">
            <a:extLst>
              <a:ext uri="{FF2B5EF4-FFF2-40B4-BE49-F238E27FC236}">
                <a16:creationId xmlns:a16="http://schemas.microsoft.com/office/drawing/2014/main" id="{9BC23C94-3BB9-4E74-8785-30AB57F3B02E}"/>
              </a:ext>
            </a:extLst>
          </p:cNvPr>
          <p:cNvPicPr>
            <a:picLocks noChangeAspect="1"/>
          </p:cNvPicPr>
          <p:nvPr/>
        </p:nvPicPr>
        <p:blipFill>
          <a:blip r:embed="rId2"/>
          <a:stretch>
            <a:fillRect/>
          </a:stretch>
        </p:blipFill>
        <p:spPr>
          <a:xfrm>
            <a:off x="880170" y="1629298"/>
            <a:ext cx="9168449" cy="4474395"/>
          </a:xfrm>
          <a:prstGeom prst="rect">
            <a:avLst/>
          </a:prstGeom>
        </p:spPr>
      </p:pic>
      <p:sp>
        <p:nvSpPr>
          <p:cNvPr id="6" name="Rectangle 5">
            <a:extLst>
              <a:ext uri="{FF2B5EF4-FFF2-40B4-BE49-F238E27FC236}">
                <a16:creationId xmlns:a16="http://schemas.microsoft.com/office/drawing/2014/main" id="{0F75D2F6-753E-4998-AB30-5BDE32EFCCF8}"/>
              </a:ext>
            </a:extLst>
          </p:cNvPr>
          <p:cNvSpPr/>
          <p:nvPr/>
        </p:nvSpPr>
        <p:spPr>
          <a:xfrm>
            <a:off x="6096000" y="5861184"/>
            <a:ext cx="1912328" cy="34818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598F79BF-8D04-47E6-B566-D1A051C78E80}"/>
              </a:ext>
            </a:extLst>
          </p:cNvPr>
          <p:cNvSpPr txBox="1"/>
          <p:nvPr/>
        </p:nvSpPr>
        <p:spPr>
          <a:xfrm>
            <a:off x="6646327" y="5399519"/>
            <a:ext cx="3046370" cy="461665"/>
          </a:xfrm>
          <a:prstGeom prst="rect">
            <a:avLst/>
          </a:prstGeom>
          <a:noFill/>
        </p:spPr>
        <p:txBody>
          <a:bodyPr wrap="square" rtlCol="0">
            <a:spAutoFit/>
          </a:bodyPr>
          <a:lstStyle/>
          <a:p>
            <a:r>
              <a:rPr lang="en-SG" sz="1200" dirty="0">
                <a:solidFill>
                  <a:schemeClr val="bg2"/>
                </a:solidFill>
              </a:rPr>
              <a:t>Click Serial Monitor, you should see a blank screen rise up </a:t>
            </a:r>
          </a:p>
        </p:txBody>
      </p:sp>
    </p:spTree>
    <p:extLst>
      <p:ext uri="{BB962C8B-B14F-4D97-AF65-F5344CB8AC3E}">
        <p14:creationId xmlns:p14="http://schemas.microsoft.com/office/powerpoint/2010/main" val="1292483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2F7B41-8A94-42F8-971C-23795FF917BB}"/>
              </a:ext>
            </a:extLst>
          </p:cNvPr>
          <p:cNvPicPr>
            <a:picLocks noChangeAspect="1"/>
          </p:cNvPicPr>
          <p:nvPr/>
        </p:nvPicPr>
        <p:blipFill>
          <a:blip r:embed="rId2"/>
          <a:stretch>
            <a:fillRect/>
          </a:stretch>
        </p:blipFill>
        <p:spPr>
          <a:xfrm>
            <a:off x="949541" y="1354016"/>
            <a:ext cx="10631393" cy="5080366"/>
          </a:xfrm>
          <a:prstGeom prst="rect">
            <a:avLst/>
          </a:prstGeom>
        </p:spPr>
      </p:pic>
      <p:sp>
        <p:nvSpPr>
          <p:cNvPr id="2" name="Title 1">
            <a:extLst>
              <a:ext uri="{FF2B5EF4-FFF2-40B4-BE49-F238E27FC236}">
                <a16:creationId xmlns:a16="http://schemas.microsoft.com/office/drawing/2014/main" id="{6B230C77-DCC3-42DE-8601-77BD253FD65F}"/>
              </a:ext>
            </a:extLst>
          </p:cNvPr>
          <p:cNvSpPr>
            <a:spLocks noGrp="1"/>
          </p:cNvSpPr>
          <p:nvPr>
            <p:ph type="title"/>
          </p:nvPr>
        </p:nvSpPr>
        <p:spPr/>
        <p:txBody>
          <a:bodyPr/>
          <a:lstStyle/>
          <a:p>
            <a:r>
              <a:rPr lang="en-SG" dirty="0"/>
              <a:t>Task 3a: Learn how to use Serial Monitor </a:t>
            </a:r>
          </a:p>
        </p:txBody>
      </p:sp>
      <p:sp>
        <p:nvSpPr>
          <p:cNvPr id="6" name="Rectangle 5">
            <a:extLst>
              <a:ext uri="{FF2B5EF4-FFF2-40B4-BE49-F238E27FC236}">
                <a16:creationId xmlns:a16="http://schemas.microsoft.com/office/drawing/2014/main" id="{0F75D2F6-753E-4998-AB30-5BDE32EFCCF8}"/>
              </a:ext>
            </a:extLst>
          </p:cNvPr>
          <p:cNvSpPr/>
          <p:nvPr/>
        </p:nvSpPr>
        <p:spPr>
          <a:xfrm>
            <a:off x="7537939" y="2813538"/>
            <a:ext cx="1912328" cy="12749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FDCC78F2-DE71-4708-BD29-5100ED044F02}"/>
              </a:ext>
            </a:extLst>
          </p:cNvPr>
          <p:cNvSpPr txBox="1"/>
          <p:nvPr/>
        </p:nvSpPr>
        <p:spPr>
          <a:xfrm>
            <a:off x="10062154" y="3318634"/>
            <a:ext cx="1291646" cy="276999"/>
          </a:xfrm>
          <a:prstGeom prst="rect">
            <a:avLst/>
          </a:prstGeom>
          <a:noFill/>
        </p:spPr>
        <p:txBody>
          <a:bodyPr wrap="square" rtlCol="0">
            <a:spAutoFit/>
          </a:bodyPr>
          <a:lstStyle/>
          <a:p>
            <a:r>
              <a:rPr lang="en-SG" sz="1200" dirty="0">
                <a:solidFill>
                  <a:schemeClr val="bg2"/>
                </a:solidFill>
              </a:rPr>
              <a:t>Add these lines </a:t>
            </a:r>
          </a:p>
        </p:txBody>
      </p:sp>
      <p:sp>
        <p:nvSpPr>
          <p:cNvPr id="8" name="Rectangle 7">
            <a:extLst>
              <a:ext uri="{FF2B5EF4-FFF2-40B4-BE49-F238E27FC236}">
                <a16:creationId xmlns:a16="http://schemas.microsoft.com/office/drawing/2014/main" id="{5F90318B-BD01-43D5-8866-52B192340AF8}"/>
              </a:ext>
            </a:extLst>
          </p:cNvPr>
          <p:cNvSpPr/>
          <p:nvPr/>
        </p:nvSpPr>
        <p:spPr>
          <a:xfrm>
            <a:off x="7571643" y="3600450"/>
            <a:ext cx="1912328" cy="11869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D5A171EC-C9B7-490C-B4CE-E0F54E2FE5D0}"/>
              </a:ext>
            </a:extLst>
          </p:cNvPr>
          <p:cNvSpPr/>
          <p:nvPr/>
        </p:nvSpPr>
        <p:spPr>
          <a:xfrm>
            <a:off x="7571643" y="3824654"/>
            <a:ext cx="1912328" cy="13188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Straight Arrow Connector 10">
            <a:extLst>
              <a:ext uri="{FF2B5EF4-FFF2-40B4-BE49-F238E27FC236}">
                <a16:creationId xmlns:a16="http://schemas.microsoft.com/office/drawing/2014/main" id="{F65D9DCB-D7CE-4F6B-8279-B048D8F11AAD}"/>
              </a:ext>
            </a:extLst>
          </p:cNvPr>
          <p:cNvCxnSpPr>
            <a:cxnSpLocks/>
            <a:stCxn id="7" idx="1"/>
            <a:endCxn id="6" idx="3"/>
          </p:cNvCxnSpPr>
          <p:nvPr/>
        </p:nvCxnSpPr>
        <p:spPr>
          <a:xfrm flipH="1" flipV="1">
            <a:off x="9450267" y="2877283"/>
            <a:ext cx="611887" cy="579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4BC0AEB-A45F-4688-B5E6-EF851D9615AD}"/>
              </a:ext>
            </a:extLst>
          </p:cNvPr>
          <p:cNvCxnSpPr>
            <a:cxnSpLocks/>
            <a:stCxn id="7" idx="1"/>
            <a:endCxn id="8" idx="3"/>
          </p:cNvCxnSpPr>
          <p:nvPr/>
        </p:nvCxnSpPr>
        <p:spPr>
          <a:xfrm flipH="1">
            <a:off x="9483971" y="3457134"/>
            <a:ext cx="578183" cy="202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3D627D6-E88C-42D7-98D6-DE1850261B47}"/>
              </a:ext>
            </a:extLst>
          </p:cNvPr>
          <p:cNvCxnSpPr>
            <a:cxnSpLocks/>
            <a:stCxn id="7" idx="1"/>
            <a:endCxn id="9" idx="3"/>
          </p:cNvCxnSpPr>
          <p:nvPr/>
        </p:nvCxnSpPr>
        <p:spPr>
          <a:xfrm flipH="1">
            <a:off x="9483971" y="3457134"/>
            <a:ext cx="578183" cy="433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1296549-D3D3-45B0-91C9-19F7FE61EC08}"/>
              </a:ext>
            </a:extLst>
          </p:cNvPr>
          <p:cNvSpPr txBox="1"/>
          <p:nvPr/>
        </p:nvSpPr>
        <p:spPr>
          <a:xfrm>
            <a:off x="8567281" y="5236455"/>
            <a:ext cx="2000569" cy="646331"/>
          </a:xfrm>
          <a:prstGeom prst="rect">
            <a:avLst/>
          </a:prstGeom>
          <a:noFill/>
        </p:spPr>
        <p:txBody>
          <a:bodyPr wrap="square" rtlCol="0">
            <a:spAutoFit/>
          </a:bodyPr>
          <a:lstStyle/>
          <a:p>
            <a:r>
              <a:rPr lang="en-SG" sz="1200" dirty="0">
                <a:solidFill>
                  <a:schemeClr val="bg2"/>
                </a:solidFill>
              </a:rPr>
              <a:t>Run simulations and you should see your messages getting printed </a:t>
            </a:r>
          </a:p>
        </p:txBody>
      </p:sp>
      <p:sp>
        <p:nvSpPr>
          <p:cNvPr id="25" name="Rectangle 24">
            <a:extLst>
              <a:ext uri="{FF2B5EF4-FFF2-40B4-BE49-F238E27FC236}">
                <a16:creationId xmlns:a16="http://schemas.microsoft.com/office/drawing/2014/main" id="{B3BBECD6-B9B3-4EB8-AB9E-9EB32C504EFE}"/>
              </a:ext>
            </a:extLst>
          </p:cNvPr>
          <p:cNvSpPr/>
          <p:nvPr/>
        </p:nvSpPr>
        <p:spPr>
          <a:xfrm>
            <a:off x="7275635" y="5164016"/>
            <a:ext cx="1291646" cy="92465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TextBox 25">
            <a:extLst>
              <a:ext uri="{FF2B5EF4-FFF2-40B4-BE49-F238E27FC236}">
                <a16:creationId xmlns:a16="http://schemas.microsoft.com/office/drawing/2014/main" id="{46723B09-972E-42AF-B64B-345BEAB7B2F4}"/>
              </a:ext>
            </a:extLst>
          </p:cNvPr>
          <p:cNvSpPr txBox="1"/>
          <p:nvPr/>
        </p:nvSpPr>
        <p:spPr>
          <a:xfrm>
            <a:off x="1263969" y="2447029"/>
            <a:ext cx="1593531" cy="1015663"/>
          </a:xfrm>
          <a:prstGeom prst="rect">
            <a:avLst/>
          </a:prstGeom>
          <a:noFill/>
        </p:spPr>
        <p:txBody>
          <a:bodyPr wrap="square" rtlCol="0">
            <a:spAutoFit/>
          </a:bodyPr>
          <a:lstStyle/>
          <a:p>
            <a:r>
              <a:rPr lang="en-SG" sz="1200" dirty="0">
                <a:solidFill>
                  <a:schemeClr val="bg2"/>
                </a:solidFill>
              </a:rPr>
              <a:t>Reminder that you should stop the simulation before you can make changes to your code </a:t>
            </a:r>
          </a:p>
        </p:txBody>
      </p:sp>
    </p:spTree>
    <p:extLst>
      <p:ext uri="{BB962C8B-B14F-4D97-AF65-F5344CB8AC3E}">
        <p14:creationId xmlns:p14="http://schemas.microsoft.com/office/powerpoint/2010/main" val="19500880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B70D2-9F59-472D-B972-BEFE83F04366}"/>
              </a:ext>
            </a:extLst>
          </p:cNvPr>
          <p:cNvSpPr>
            <a:spLocks noGrp="1"/>
          </p:cNvSpPr>
          <p:nvPr>
            <p:ph type="title"/>
          </p:nvPr>
        </p:nvSpPr>
        <p:spPr/>
        <p:txBody>
          <a:bodyPr/>
          <a:lstStyle/>
          <a:p>
            <a:r>
              <a:rPr lang="en-SG" dirty="0"/>
              <a:t>Task 3a analysis </a:t>
            </a:r>
          </a:p>
        </p:txBody>
      </p:sp>
      <p:sp>
        <p:nvSpPr>
          <p:cNvPr id="3" name="Content Placeholder 2">
            <a:extLst>
              <a:ext uri="{FF2B5EF4-FFF2-40B4-BE49-F238E27FC236}">
                <a16:creationId xmlns:a16="http://schemas.microsoft.com/office/drawing/2014/main" id="{7F8D3A20-339A-4A8E-938B-AF2F4BDD4E5E}"/>
              </a:ext>
            </a:extLst>
          </p:cNvPr>
          <p:cNvSpPr>
            <a:spLocks noGrp="1"/>
          </p:cNvSpPr>
          <p:nvPr>
            <p:ph idx="1"/>
          </p:nvPr>
        </p:nvSpPr>
        <p:spPr/>
        <p:txBody>
          <a:bodyPr>
            <a:normAutofit lnSpcReduction="10000"/>
          </a:bodyPr>
          <a:lstStyle/>
          <a:p>
            <a:r>
              <a:rPr lang="en-SG" dirty="0"/>
              <a:t>You saw two new commands: </a:t>
            </a:r>
            <a:r>
              <a:rPr lang="en-SG" dirty="0" err="1"/>
              <a:t>Serial.begin</a:t>
            </a:r>
            <a:r>
              <a:rPr lang="en-SG" dirty="0"/>
              <a:t> and </a:t>
            </a:r>
            <a:r>
              <a:rPr lang="en-SG" dirty="0" err="1"/>
              <a:t>Serial.println</a:t>
            </a:r>
            <a:endParaRPr lang="en-SG" dirty="0"/>
          </a:p>
          <a:p>
            <a:r>
              <a:rPr lang="en-SG" dirty="0" err="1"/>
              <a:t>Serial.begin</a:t>
            </a:r>
            <a:r>
              <a:rPr lang="en-SG" dirty="0"/>
              <a:t> allows you to establish serial communications with the Arduino. </a:t>
            </a:r>
          </a:p>
          <a:p>
            <a:r>
              <a:rPr lang="en-SG" dirty="0" err="1"/>
              <a:t>Serial.begin</a:t>
            </a:r>
            <a:r>
              <a:rPr lang="en-SG" dirty="0"/>
              <a:t>(9600): the 9600 is the baud rate, baud rate is the number of symbols per second, where a symbol can consists of more than one bit </a:t>
            </a:r>
          </a:p>
          <a:p>
            <a:r>
              <a:rPr lang="en-SG" dirty="0">
                <a:solidFill>
                  <a:schemeClr val="accent4"/>
                </a:solidFill>
              </a:rPr>
              <a:t>In Arduino, baud rate is equal to the number of bits per second. E.g. </a:t>
            </a:r>
            <a:r>
              <a:rPr lang="en-SG" dirty="0" err="1">
                <a:solidFill>
                  <a:schemeClr val="accent4"/>
                </a:solidFill>
              </a:rPr>
              <a:t>Serial.begin</a:t>
            </a:r>
            <a:r>
              <a:rPr lang="en-SG" dirty="0">
                <a:solidFill>
                  <a:schemeClr val="accent4"/>
                </a:solidFill>
              </a:rPr>
              <a:t>(9600) means that 9600 bits of information is being sent per second </a:t>
            </a:r>
          </a:p>
          <a:p>
            <a:r>
              <a:rPr lang="en-SG" dirty="0" err="1">
                <a:solidFill>
                  <a:schemeClr val="accent4"/>
                </a:solidFill>
              </a:rPr>
              <a:t>Serial.println</a:t>
            </a:r>
            <a:r>
              <a:rPr lang="en-SG" dirty="0">
                <a:solidFill>
                  <a:schemeClr val="accent4"/>
                </a:solidFill>
              </a:rPr>
              <a:t> allows you to print your value in the Serial monitor </a:t>
            </a:r>
          </a:p>
        </p:txBody>
      </p:sp>
    </p:spTree>
    <p:extLst>
      <p:ext uri="{BB962C8B-B14F-4D97-AF65-F5344CB8AC3E}">
        <p14:creationId xmlns:p14="http://schemas.microsoft.com/office/powerpoint/2010/main" val="20379484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05396-B05F-4484-BF2A-5837A7038B94}"/>
              </a:ext>
            </a:extLst>
          </p:cNvPr>
          <p:cNvSpPr>
            <a:spLocks noGrp="1"/>
          </p:cNvSpPr>
          <p:nvPr>
            <p:ph type="title"/>
          </p:nvPr>
        </p:nvSpPr>
        <p:spPr/>
        <p:txBody>
          <a:bodyPr/>
          <a:lstStyle/>
          <a:p>
            <a:r>
              <a:rPr lang="en-SG" dirty="0"/>
              <a:t>Learning about variables </a:t>
            </a:r>
          </a:p>
        </p:txBody>
      </p:sp>
      <p:sp>
        <p:nvSpPr>
          <p:cNvPr id="3" name="Content Placeholder 2">
            <a:extLst>
              <a:ext uri="{FF2B5EF4-FFF2-40B4-BE49-F238E27FC236}">
                <a16:creationId xmlns:a16="http://schemas.microsoft.com/office/drawing/2014/main" id="{BD021FB8-E916-4579-AEB7-F15200789F7E}"/>
              </a:ext>
            </a:extLst>
          </p:cNvPr>
          <p:cNvSpPr>
            <a:spLocks noGrp="1"/>
          </p:cNvSpPr>
          <p:nvPr>
            <p:ph idx="1"/>
          </p:nvPr>
        </p:nvSpPr>
        <p:spPr/>
        <p:txBody>
          <a:bodyPr/>
          <a:lstStyle/>
          <a:p>
            <a:r>
              <a:rPr lang="en-SG" dirty="0"/>
              <a:t>Variables are names that we give to store different values </a:t>
            </a:r>
          </a:p>
          <a:p>
            <a:r>
              <a:rPr lang="en-SG" dirty="0"/>
              <a:t>E.g. we want to store a number 170 and call it a variable name height </a:t>
            </a:r>
          </a:p>
          <a:p>
            <a:r>
              <a:rPr lang="en-SG" dirty="0"/>
              <a:t>E.g. we want to store the message “hello world” and call it a variable name </a:t>
            </a:r>
            <a:r>
              <a:rPr lang="en-SG" dirty="0" err="1"/>
              <a:t>userMessage</a:t>
            </a:r>
            <a:r>
              <a:rPr lang="en-SG" dirty="0"/>
              <a:t> </a:t>
            </a:r>
          </a:p>
          <a:p>
            <a:endParaRPr lang="en-SG" dirty="0"/>
          </a:p>
        </p:txBody>
      </p:sp>
    </p:spTree>
    <p:extLst>
      <p:ext uri="{BB962C8B-B14F-4D97-AF65-F5344CB8AC3E}">
        <p14:creationId xmlns:p14="http://schemas.microsoft.com/office/powerpoint/2010/main" val="3587170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70603" y="545691"/>
            <a:ext cx="10650794" cy="5218728"/>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0000" indent="-360000">
              <a:buClr>
                <a:srgbClr val="8ABF5E"/>
              </a:buClr>
              <a:buFont typeface="Arial" panose="020B0604020202020204" pitchFamily="34" charset="0"/>
              <a:buChar char="•"/>
            </a:pPr>
            <a:r>
              <a:rPr lang="en-US" sz="2800" dirty="0"/>
              <a:t>int -&gt; whole numbers </a:t>
            </a:r>
          </a:p>
          <a:p>
            <a:pPr marL="540000" indent="-360000">
              <a:buClr>
                <a:srgbClr val="8ABF5E"/>
              </a:buClr>
              <a:buFont typeface="Arial" panose="020B0604020202020204" pitchFamily="34" charset="0"/>
              <a:buChar char="•"/>
            </a:pPr>
            <a:r>
              <a:rPr lang="en-US" sz="2800" dirty="0"/>
              <a:t>char -&gt; letters and symbols </a:t>
            </a:r>
          </a:p>
          <a:p>
            <a:pPr marL="540000" indent="-360000">
              <a:buClr>
                <a:srgbClr val="8ABF5E"/>
              </a:buClr>
              <a:buFont typeface="Arial" panose="020B0604020202020204" pitchFamily="34" charset="0"/>
              <a:buChar char="•"/>
            </a:pPr>
            <a:r>
              <a:rPr lang="en-US" sz="2800" dirty="0"/>
              <a:t>float -&gt; decimal numbers </a:t>
            </a:r>
          </a:p>
          <a:p>
            <a:pPr marL="540000" indent="-360000">
              <a:buClr>
                <a:srgbClr val="8ABF5E"/>
              </a:buClr>
              <a:buFont typeface="Arial" panose="020B0604020202020204" pitchFamily="34" charset="0"/>
              <a:buChar char="•"/>
            </a:pPr>
            <a:r>
              <a:rPr lang="en-US" sz="2800" dirty="0"/>
              <a:t>double -&gt; decimal numbers with higher precision</a:t>
            </a:r>
          </a:p>
          <a:p>
            <a:pPr marL="540000" indent="-360000">
              <a:buClr>
                <a:srgbClr val="8ABF5E"/>
              </a:buClr>
              <a:buFont typeface="Arial" panose="020B0604020202020204" pitchFamily="34" charset="0"/>
              <a:buChar char="•"/>
            </a:pPr>
            <a:r>
              <a:rPr lang="en-US" sz="2800" dirty="0" err="1"/>
              <a:t>boolean</a:t>
            </a:r>
            <a:r>
              <a:rPr lang="en-US" sz="2800" dirty="0"/>
              <a:t> -&gt; true and false </a:t>
            </a:r>
          </a:p>
          <a:p>
            <a:pPr marL="540000" indent="-360000">
              <a:buClr>
                <a:srgbClr val="8ABF5E"/>
              </a:buClr>
              <a:buFont typeface="Arial" panose="020B0604020202020204" pitchFamily="34" charset="0"/>
              <a:buChar char="•"/>
            </a:pPr>
            <a:r>
              <a:rPr lang="en-US" sz="2800" dirty="0"/>
              <a:t>void -&gt; represents a null state </a:t>
            </a:r>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5764419"/>
            <a:ext cx="10515600" cy="1093581"/>
          </a:xfrm>
        </p:spPr>
        <p:txBody>
          <a:bodyPr/>
          <a:lstStyle/>
          <a:p>
            <a:r>
              <a:rPr lang="en-US" dirty="0">
                <a:solidFill>
                  <a:srgbClr val="33A5DB"/>
                </a:solidFill>
                <a:latin typeface="Consolas" panose="020B0609020204030204" pitchFamily="49" charset="0"/>
                <a:ea typeface="Menlo" panose="020B0609030804020204" pitchFamily="49" charset="0"/>
                <a:cs typeface="Consolas" panose="020B0609020204030204" pitchFamily="49" charset="0"/>
              </a:rPr>
              <a:t>6 basic types</a:t>
            </a:r>
          </a:p>
        </p:txBody>
      </p:sp>
      <p:pic>
        <p:nvPicPr>
          <p:cNvPr id="8" name="Picture 7" descr="A screenshot of a computer&#10;&#10;Description automatically generated with medium confidence">
            <a:extLst>
              <a:ext uri="{FF2B5EF4-FFF2-40B4-BE49-F238E27FC236}">
                <a16:creationId xmlns:a16="http://schemas.microsoft.com/office/drawing/2014/main" id="{7F268826-4165-4D9C-8DE8-B1ECAACDF443}"/>
              </a:ext>
            </a:extLst>
          </p:cNvPr>
          <p:cNvPicPr>
            <a:picLocks noChangeAspect="1"/>
          </p:cNvPicPr>
          <p:nvPr/>
        </p:nvPicPr>
        <p:blipFill>
          <a:blip r:embed="rId3"/>
          <a:stretch>
            <a:fillRect/>
          </a:stretch>
        </p:blipFill>
        <p:spPr>
          <a:xfrm>
            <a:off x="8433179" y="741142"/>
            <a:ext cx="2873763" cy="801908"/>
          </a:xfrm>
          <a:prstGeom prst="rect">
            <a:avLst/>
          </a:prstGeom>
        </p:spPr>
      </p:pic>
    </p:spTree>
    <p:extLst>
      <p:ext uri="{BB962C8B-B14F-4D97-AF65-F5344CB8AC3E}">
        <p14:creationId xmlns:p14="http://schemas.microsoft.com/office/powerpoint/2010/main" val="33247171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70603" y="529168"/>
            <a:ext cx="10650794" cy="5218728"/>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0000" indent="-360000">
              <a:buClr>
                <a:srgbClr val="8ABF5E"/>
              </a:buClr>
              <a:buFont typeface="Arial" panose="020B0604020202020204" pitchFamily="34" charset="0"/>
              <a:buChar char="•"/>
            </a:pPr>
            <a:r>
              <a:rPr lang="en-US" sz="2800" dirty="0"/>
              <a:t>type </a:t>
            </a:r>
            <a:r>
              <a:rPr lang="en-US" sz="2800" dirty="0" err="1"/>
              <a:t>variableName</a:t>
            </a:r>
            <a:r>
              <a:rPr lang="en-US" sz="2800" dirty="0"/>
              <a:t> =  value</a:t>
            </a:r>
          </a:p>
          <a:p>
            <a:pPr marL="540000" indent="-360000">
              <a:buClr>
                <a:srgbClr val="8ABF5E"/>
              </a:buClr>
              <a:buFont typeface="Arial" panose="020B0604020202020204" pitchFamily="34" charset="0"/>
              <a:buChar char="•"/>
            </a:pPr>
            <a:r>
              <a:rPr lang="en-US" sz="2800" dirty="0"/>
              <a:t>E.g.: </a:t>
            </a:r>
          </a:p>
          <a:p>
            <a:pPr marL="180000">
              <a:buClr>
                <a:srgbClr val="8ABF5E"/>
              </a:buClr>
            </a:pPr>
            <a:endParaRPr lang="en-US" sz="2800" dirty="0"/>
          </a:p>
          <a:p>
            <a:pPr marL="180000">
              <a:buClr>
                <a:srgbClr val="8ABF5E"/>
              </a:buClr>
            </a:pPr>
            <a:r>
              <a:rPr lang="en-US" sz="2800" dirty="0"/>
              <a:t> </a:t>
            </a:r>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5764419"/>
            <a:ext cx="10515600" cy="1093581"/>
          </a:xfrm>
        </p:spPr>
        <p:txBody>
          <a:bodyPr/>
          <a:lstStyle/>
          <a:p>
            <a:r>
              <a:rPr lang="en-US" dirty="0">
                <a:solidFill>
                  <a:srgbClr val="33A5DB"/>
                </a:solidFill>
                <a:latin typeface="Consolas" panose="020B0609020204030204" pitchFamily="49" charset="0"/>
                <a:ea typeface="Menlo" panose="020B0609030804020204" pitchFamily="49" charset="0"/>
                <a:cs typeface="Consolas" panose="020B0609020204030204" pitchFamily="49" charset="0"/>
              </a:rPr>
              <a:t>Defining variables </a:t>
            </a:r>
          </a:p>
        </p:txBody>
      </p:sp>
      <p:pic>
        <p:nvPicPr>
          <p:cNvPr id="7" name="Picture 6" descr="Graphical user interface, text&#10;&#10;Description automatically generated">
            <a:extLst>
              <a:ext uri="{FF2B5EF4-FFF2-40B4-BE49-F238E27FC236}">
                <a16:creationId xmlns:a16="http://schemas.microsoft.com/office/drawing/2014/main" id="{2DD181D1-CBD6-4971-A7B5-44EE330AA483}"/>
              </a:ext>
            </a:extLst>
          </p:cNvPr>
          <p:cNvPicPr>
            <a:picLocks noChangeAspect="1"/>
          </p:cNvPicPr>
          <p:nvPr/>
        </p:nvPicPr>
        <p:blipFill>
          <a:blip r:embed="rId3"/>
          <a:stretch>
            <a:fillRect/>
          </a:stretch>
        </p:blipFill>
        <p:spPr>
          <a:xfrm>
            <a:off x="1491359" y="3374094"/>
            <a:ext cx="5753903" cy="1638529"/>
          </a:xfrm>
          <a:prstGeom prst="rect">
            <a:avLst/>
          </a:prstGeom>
        </p:spPr>
      </p:pic>
      <p:sp>
        <p:nvSpPr>
          <p:cNvPr id="8" name="TextBox 7">
            <a:extLst>
              <a:ext uri="{FF2B5EF4-FFF2-40B4-BE49-F238E27FC236}">
                <a16:creationId xmlns:a16="http://schemas.microsoft.com/office/drawing/2014/main" id="{E7250D3B-E00D-4008-B1E3-CFE7EEC03931}"/>
              </a:ext>
            </a:extLst>
          </p:cNvPr>
          <p:cNvSpPr txBox="1"/>
          <p:nvPr/>
        </p:nvSpPr>
        <p:spPr>
          <a:xfrm>
            <a:off x="7406866" y="1720840"/>
            <a:ext cx="3694215" cy="3416320"/>
          </a:xfrm>
          <a:prstGeom prst="rect">
            <a:avLst/>
          </a:prstGeom>
          <a:noFill/>
        </p:spPr>
        <p:txBody>
          <a:bodyPr wrap="square" rtlCol="0">
            <a:spAutoFit/>
          </a:bodyPr>
          <a:lstStyle/>
          <a:p>
            <a:r>
              <a:rPr lang="en-SG" dirty="0"/>
              <a:t>Fun fact!</a:t>
            </a:r>
          </a:p>
          <a:p>
            <a:r>
              <a:rPr lang="en-SG" dirty="0"/>
              <a:t>The number of squares beside each line is the </a:t>
            </a:r>
            <a:r>
              <a:rPr lang="en-SG" dirty="0">
                <a:solidFill>
                  <a:schemeClr val="accent4"/>
                </a:solidFill>
              </a:rPr>
              <a:t>number of bytes the variable takes up in the Arduino’s memory. (e.g. 4 bytes (32bits) for int). </a:t>
            </a:r>
            <a:r>
              <a:rPr lang="en-SG" dirty="0"/>
              <a:t>We see that a double takes up two times the number of bytes of float (hence two times the memory) which is why it is able to store more precise values (this precision is only evident for large numbers or when there is a lot of decimal places) </a:t>
            </a:r>
          </a:p>
        </p:txBody>
      </p:sp>
      <p:cxnSp>
        <p:nvCxnSpPr>
          <p:cNvPr id="9" name="Straight Arrow Connector 8">
            <a:extLst>
              <a:ext uri="{FF2B5EF4-FFF2-40B4-BE49-F238E27FC236}">
                <a16:creationId xmlns:a16="http://schemas.microsoft.com/office/drawing/2014/main" id="{72A4ECBD-1917-4669-8F2E-3AAC5CA476FC}"/>
              </a:ext>
            </a:extLst>
          </p:cNvPr>
          <p:cNvCxnSpPr>
            <a:cxnSpLocks/>
          </p:cNvCxnSpPr>
          <p:nvPr/>
        </p:nvCxnSpPr>
        <p:spPr>
          <a:xfrm>
            <a:off x="3500071" y="3239158"/>
            <a:ext cx="1" cy="32715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1A072D8-7EF7-4015-ADB2-7AA043CF58B3}"/>
              </a:ext>
            </a:extLst>
          </p:cNvPr>
          <p:cNvCxnSpPr>
            <a:cxnSpLocks/>
          </p:cNvCxnSpPr>
          <p:nvPr/>
        </p:nvCxnSpPr>
        <p:spPr>
          <a:xfrm>
            <a:off x="3951410" y="3239157"/>
            <a:ext cx="1" cy="32715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A778E39-F656-4327-8E61-07268E03D1F9}"/>
              </a:ext>
            </a:extLst>
          </p:cNvPr>
          <p:cNvCxnSpPr>
            <a:cxnSpLocks/>
          </p:cNvCxnSpPr>
          <p:nvPr/>
        </p:nvCxnSpPr>
        <p:spPr>
          <a:xfrm>
            <a:off x="4634293" y="3210514"/>
            <a:ext cx="1" cy="32715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37ABDD3-C026-42FF-8F20-33EF63AA1D23}"/>
              </a:ext>
            </a:extLst>
          </p:cNvPr>
          <p:cNvSpPr txBox="1"/>
          <p:nvPr/>
        </p:nvSpPr>
        <p:spPr>
          <a:xfrm>
            <a:off x="3202520" y="2910080"/>
            <a:ext cx="595102" cy="261610"/>
          </a:xfrm>
          <a:prstGeom prst="rect">
            <a:avLst/>
          </a:prstGeom>
          <a:noFill/>
        </p:spPr>
        <p:txBody>
          <a:bodyPr wrap="square" rtlCol="0">
            <a:spAutoFit/>
          </a:bodyPr>
          <a:lstStyle/>
          <a:p>
            <a:pPr algn="ctr"/>
            <a:r>
              <a:rPr lang="en-SG" sz="1100" dirty="0"/>
              <a:t>type</a:t>
            </a:r>
          </a:p>
        </p:txBody>
      </p:sp>
      <p:sp>
        <p:nvSpPr>
          <p:cNvPr id="14" name="TextBox 13">
            <a:extLst>
              <a:ext uri="{FF2B5EF4-FFF2-40B4-BE49-F238E27FC236}">
                <a16:creationId xmlns:a16="http://schemas.microsoft.com/office/drawing/2014/main" id="{DECC4D8A-FD0E-4A99-92CE-54931FA6D5CF}"/>
              </a:ext>
            </a:extLst>
          </p:cNvPr>
          <p:cNvSpPr txBox="1"/>
          <p:nvPr/>
        </p:nvSpPr>
        <p:spPr>
          <a:xfrm>
            <a:off x="3619945" y="2846631"/>
            <a:ext cx="693984" cy="430887"/>
          </a:xfrm>
          <a:prstGeom prst="rect">
            <a:avLst/>
          </a:prstGeom>
          <a:noFill/>
        </p:spPr>
        <p:txBody>
          <a:bodyPr wrap="square" rtlCol="0">
            <a:spAutoFit/>
          </a:bodyPr>
          <a:lstStyle/>
          <a:p>
            <a:pPr algn="ctr"/>
            <a:r>
              <a:rPr lang="en-SG" sz="1100" dirty="0"/>
              <a:t>Variable name</a:t>
            </a:r>
          </a:p>
        </p:txBody>
      </p:sp>
      <p:sp>
        <p:nvSpPr>
          <p:cNvPr id="15" name="TextBox 14">
            <a:extLst>
              <a:ext uri="{FF2B5EF4-FFF2-40B4-BE49-F238E27FC236}">
                <a16:creationId xmlns:a16="http://schemas.microsoft.com/office/drawing/2014/main" id="{925958AC-95BC-4168-AFD4-BAA71596EE38}"/>
              </a:ext>
            </a:extLst>
          </p:cNvPr>
          <p:cNvSpPr txBox="1"/>
          <p:nvPr/>
        </p:nvSpPr>
        <p:spPr>
          <a:xfrm>
            <a:off x="4328824" y="2904430"/>
            <a:ext cx="595102" cy="261610"/>
          </a:xfrm>
          <a:prstGeom prst="rect">
            <a:avLst/>
          </a:prstGeom>
          <a:noFill/>
        </p:spPr>
        <p:txBody>
          <a:bodyPr wrap="square" rtlCol="0">
            <a:spAutoFit/>
          </a:bodyPr>
          <a:lstStyle/>
          <a:p>
            <a:pPr algn="ctr"/>
            <a:r>
              <a:rPr lang="en-SG" sz="1100" dirty="0"/>
              <a:t>value</a:t>
            </a:r>
          </a:p>
        </p:txBody>
      </p:sp>
      <p:cxnSp>
        <p:nvCxnSpPr>
          <p:cNvPr id="16" name="Straight Arrow Connector 15">
            <a:extLst>
              <a:ext uri="{FF2B5EF4-FFF2-40B4-BE49-F238E27FC236}">
                <a16:creationId xmlns:a16="http://schemas.microsoft.com/office/drawing/2014/main" id="{0DE19ED8-58C8-4045-A76C-FB034947EA66}"/>
              </a:ext>
            </a:extLst>
          </p:cNvPr>
          <p:cNvCxnSpPr>
            <a:cxnSpLocks/>
          </p:cNvCxnSpPr>
          <p:nvPr/>
        </p:nvCxnSpPr>
        <p:spPr>
          <a:xfrm flipH="1">
            <a:off x="4840166" y="3714750"/>
            <a:ext cx="1090246"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1D40FD1-66C8-4C24-92B9-744DC75B20A9}"/>
              </a:ext>
            </a:extLst>
          </p:cNvPr>
          <p:cNvSpPr txBox="1"/>
          <p:nvPr/>
        </p:nvSpPr>
        <p:spPr>
          <a:xfrm>
            <a:off x="5880734" y="3499306"/>
            <a:ext cx="1218703" cy="430887"/>
          </a:xfrm>
          <a:prstGeom prst="rect">
            <a:avLst/>
          </a:prstGeom>
          <a:noFill/>
        </p:spPr>
        <p:txBody>
          <a:bodyPr wrap="square" rtlCol="0">
            <a:spAutoFit/>
          </a:bodyPr>
          <a:lstStyle/>
          <a:p>
            <a:pPr algn="ctr"/>
            <a:r>
              <a:rPr lang="en-SG" sz="1100" dirty="0">
                <a:solidFill>
                  <a:schemeClr val="bg1"/>
                </a:solidFill>
              </a:rPr>
              <a:t>Add semi colon after every line </a:t>
            </a:r>
          </a:p>
        </p:txBody>
      </p:sp>
      <p:cxnSp>
        <p:nvCxnSpPr>
          <p:cNvPr id="20" name="Straight Arrow Connector 19">
            <a:extLst>
              <a:ext uri="{FF2B5EF4-FFF2-40B4-BE49-F238E27FC236}">
                <a16:creationId xmlns:a16="http://schemas.microsoft.com/office/drawing/2014/main" id="{1D44B4CA-F130-4325-97C3-291C555BF0BF}"/>
              </a:ext>
            </a:extLst>
          </p:cNvPr>
          <p:cNvCxnSpPr>
            <a:cxnSpLocks/>
          </p:cNvCxnSpPr>
          <p:nvPr/>
        </p:nvCxnSpPr>
        <p:spPr>
          <a:xfrm flipH="1">
            <a:off x="5616821" y="3849687"/>
            <a:ext cx="313591" cy="8050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CEEDBEA-8BF4-446D-8BEC-A474FA6DF958}"/>
              </a:ext>
            </a:extLst>
          </p:cNvPr>
          <p:cNvCxnSpPr>
            <a:cxnSpLocks/>
          </p:cNvCxnSpPr>
          <p:nvPr/>
        </p:nvCxnSpPr>
        <p:spPr>
          <a:xfrm flipH="1">
            <a:off x="5863786" y="3957408"/>
            <a:ext cx="290829" cy="26873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A7CBECE-6E94-499B-AD54-80686B3CA4EE}"/>
              </a:ext>
            </a:extLst>
          </p:cNvPr>
          <p:cNvCxnSpPr>
            <a:cxnSpLocks/>
          </p:cNvCxnSpPr>
          <p:nvPr/>
        </p:nvCxnSpPr>
        <p:spPr>
          <a:xfrm>
            <a:off x="6792058" y="4026769"/>
            <a:ext cx="175846" cy="61556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B0C8D6C-5C87-438D-B94F-06D4D67CC00D}"/>
              </a:ext>
            </a:extLst>
          </p:cNvPr>
          <p:cNvCxnSpPr>
            <a:cxnSpLocks/>
          </p:cNvCxnSpPr>
          <p:nvPr/>
        </p:nvCxnSpPr>
        <p:spPr>
          <a:xfrm flipH="1">
            <a:off x="6213938" y="3998306"/>
            <a:ext cx="257804" cy="43301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A screenshot of a computer&#10;&#10;Description automatically generated with medium confidence">
            <a:extLst>
              <a:ext uri="{FF2B5EF4-FFF2-40B4-BE49-F238E27FC236}">
                <a16:creationId xmlns:a16="http://schemas.microsoft.com/office/drawing/2014/main" id="{BB86F8C6-A607-4D20-852A-EFF0EC524315}"/>
              </a:ext>
            </a:extLst>
          </p:cNvPr>
          <p:cNvPicPr>
            <a:picLocks noChangeAspect="1"/>
          </p:cNvPicPr>
          <p:nvPr/>
        </p:nvPicPr>
        <p:blipFill>
          <a:blip r:embed="rId4"/>
          <a:stretch>
            <a:fillRect/>
          </a:stretch>
        </p:blipFill>
        <p:spPr>
          <a:xfrm>
            <a:off x="8433179" y="741142"/>
            <a:ext cx="2873763" cy="801908"/>
          </a:xfrm>
          <a:prstGeom prst="rect">
            <a:avLst/>
          </a:prstGeom>
        </p:spPr>
      </p:pic>
    </p:spTree>
    <p:extLst>
      <p:ext uri="{BB962C8B-B14F-4D97-AF65-F5344CB8AC3E}">
        <p14:creationId xmlns:p14="http://schemas.microsoft.com/office/powerpoint/2010/main" val="1968164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1A94-996E-4384-9904-F188E37D492E}"/>
              </a:ext>
            </a:extLst>
          </p:cNvPr>
          <p:cNvSpPr>
            <a:spLocks noGrp="1"/>
          </p:cNvSpPr>
          <p:nvPr>
            <p:ph type="title"/>
          </p:nvPr>
        </p:nvSpPr>
        <p:spPr/>
        <p:txBody>
          <a:bodyPr/>
          <a:lstStyle/>
          <a:p>
            <a:r>
              <a:rPr lang="en-SG" dirty="0"/>
              <a:t>Task 3b: Adding a variable to store our pin number </a:t>
            </a:r>
          </a:p>
        </p:txBody>
      </p:sp>
      <p:sp>
        <p:nvSpPr>
          <p:cNvPr id="3" name="Content Placeholder 2">
            <a:extLst>
              <a:ext uri="{FF2B5EF4-FFF2-40B4-BE49-F238E27FC236}">
                <a16:creationId xmlns:a16="http://schemas.microsoft.com/office/drawing/2014/main" id="{31E959D7-1A0D-4BB8-A28A-3B98878EBEB5}"/>
              </a:ext>
            </a:extLst>
          </p:cNvPr>
          <p:cNvSpPr>
            <a:spLocks noGrp="1"/>
          </p:cNvSpPr>
          <p:nvPr>
            <p:ph idx="1"/>
          </p:nvPr>
        </p:nvSpPr>
        <p:spPr/>
        <p:txBody>
          <a:bodyPr/>
          <a:lstStyle/>
          <a:p>
            <a:r>
              <a:rPr lang="en-SG" dirty="0"/>
              <a:t>Try editing changing your voltage wire (red line) to a pin other than 7, does your code still work? </a:t>
            </a:r>
          </a:p>
          <a:p>
            <a:r>
              <a:rPr lang="en-SG" dirty="0"/>
              <a:t>If  you were to fix your code how would you change it to make it work with a new pin number? </a:t>
            </a:r>
          </a:p>
          <a:p>
            <a:r>
              <a:rPr lang="en-SG" dirty="0"/>
              <a:t>Is changing every single number the best strategy? </a:t>
            </a:r>
          </a:p>
        </p:txBody>
      </p:sp>
    </p:spTree>
    <p:extLst>
      <p:ext uri="{BB962C8B-B14F-4D97-AF65-F5344CB8AC3E}">
        <p14:creationId xmlns:p14="http://schemas.microsoft.com/office/powerpoint/2010/main" val="3014598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96754-5266-4335-95B3-7B7F85BF8A4E}"/>
              </a:ext>
            </a:extLst>
          </p:cNvPr>
          <p:cNvSpPr>
            <a:spLocks noGrp="1"/>
          </p:cNvSpPr>
          <p:nvPr>
            <p:ph type="title"/>
          </p:nvPr>
        </p:nvSpPr>
        <p:spPr/>
        <p:txBody>
          <a:bodyPr/>
          <a:lstStyle/>
          <a:p>
            <a:r>
              <a:rPr lang="en-SG" dirty="0"/>
              <a:t>Task 3b: Adding a variable to store our pin number </a:t>
            </a:r>
          </a:p>
        </p:txBody>
      </p:sp>
      <p:pic>
        <p:nvPicPr>
          <p:cNvPr id="8" name="Picture 7">
            <a:extLst>
              <a:ext uri="{FF2B5EF4-FFF2-40B4-BE49-F238E27FC236}">
                <a16:creationId xmlns:a16="http://schemas.microsoft.com/office/drawing/2014/main" id="{F38BE473-AD09-438E-8FB4-E19F6EE9E415}"/>
              </a:ext>
            </a:extLst>
          </p:cNvPr>
          <p:cNvPicPr>
            <a:picLocks noChangeAspect="1"/>
          </p:cNvPicPr>
          <p:nvPr/>
        </p:nvPicPr>
        <p:blipFill>
          <a:blip r:embed="rId2"/>
          <a:stretch>
            <a:fillRect/>
          </a:stretch>
        </p:blipFill>
        <p:spPr>
          <a:xfrm>
            <a:off x="997527" y="1651393"/>
            <a:ext cx="9395012" cy="4547073"/>
          </a:xfrm>
          <a:prstGeom prst="rect">
            <a:avLst/>
          </a:prstGeom>
        </p:spPr>
      </p:pic>
      <p:sp>
        <p:nvSpPr>
          <p:cNvPr id="9" name="TextBox 8">
            <a:extLst>
              <a:ext uri="{FF2B5EF4-FFF2-40B4-BE49-F238E27FC236}">
                <a16:creationId xmlns:a16="http://schemas.microsoft.com/office/drawing/2014/main" id="{7D58019A-4505-44D2-A297-F04558AECA68}"/>
              </a:ext>
            </a:extLst>
          </p:cNvPr>
          <p:cNvSpPr txBox="1"/>
          <p:nvPr/>
        </p:nvSpPr>
        <p:spPr>
          <a:xfrm>
            <a:off x="8935701" y="2697600"/>
            <a:ext cx="1291646" cy="646331"/>
          </a:xfrm>
          <a:prstGeom prst="rect">
            <a:avLst/>
          </a:prstGeom>
          <a:noFill/>
        </p:spPr>
        <p:txBody>
          <a:bodyPr wrap="square" rtlCol="0">
            <a:spAutoFit/>
          </a:bodyPr>
          <a:lstStyle/>
          <a:p>
            <a:r>
              <a:rPr lang="en-SG" sz="1200" dirty="0">
                <a:solidFill>
                  <a:schemeClr val="bg2"/>
                </a:solidFill>
              </a:rPr>
              <a:t>Change the number 7 to </a:t>
            </a:r>
            <a:r>
              <a:rPr lang="en-SG" sz="1200" dirty="0" err="1">
                <a:solidFill>
                  <a:schemeClr val="bg2"/>
                </a:solidFill>
              </a:rPr>
              <a:t>ledPin</a:t>
            </a:r>
            <a:r>
              <a:rPr lang="en-SG" sz="1200" dirty="0">
                <a:solidFill>
                  <a:schemeClr val="bg2"/>
                </a:solidFill>
              </a:rPr>
              <a:t> variable </a:t>
            </a:r>
          </a:p>
        </p:txBody>
      </p:sp>
      <p:cxnSp>
        <p:nvCxnSpPr>
          <p:cNvPr id="13" name="Straight Arrow Connector 12">
            <a:extLst>
              <a:ext uri="{FF2B5EF4-FFF2-40B4-BE49-F238E27FC236}">
                <a16:creationId xmlns:a16="http://schemas.microsoft.com/office/drawing/2014/main" id="{F9CAF39A-6A00-47D9-871D-DDC99741AB34}"/>
              </a:ext>
            </a:extLst>
          </p:cNvPr>
          <p:cNvCxnSpPr>
            <a:cxnSpLocks/>
          </p:cNvCxnSpPr>
          <p:nvPr/>
        </p:nvCxnSpPr>
        <p:spPr>
          <a:xfrm flipH="1">
            <a:off x="7644912" y="3169627"/>
            <a:ext cx="1266092" cy="659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505FB6-57A4-4EAB-B830-277E54DEABF4}"/>
              </a:ext>
            </a:extLst>
          </p:cNvPr>
          <p:cNvCxnSpPr>
            <a:cxnSpLocks/>
          </p:cNvCxnSpPr>
          <p:nvPr/>
        </p:nvCxnSpPr>
        <p:spPr>
          <a:xfrm flipH="1">
            <a:off x="7489582" y="3033346"/>
            <a:ext cx="1421422" cy="310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71FA13F-BDDA-4C9E-BC47-61FD2620C7DE}"/>
              </a:ext>
            </a:extLst>
          </p:cNvPr>
          <p:cNvCxnSpPr>
            <a:cxnSpLocks/>
          </p:cNvCxnSpPr>
          <p:nvPr/>
        </p:nvCxnSpPr>
        <p:spPr>
          <a:xfrm flipH="1" flipV="1">
            <a:off x="7354765" y="2888273"/>
            <a:ext cx="1556239" cy="41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C21BE70-629A-472D-A03D-0FA8DDD00893}"/>
              </a:ext>
            </a:extLst>
          </p:cNvPr>
          <p:cNvSpPr txBox="1"/>
          <p:nvPr/>
        </p:nvSpPr>
        <p:spPr>
          <a:xfrm>
            <a:off x="8935701" y="2102433"/>
            <a:ext cx="1556452" cy="276999"/>
          </a:xfrm>
          <a:prstGeom prst="rect">
            <a:avLst/>
          </a:prstGeom>
          <a:noFill/>
        </p:spPr>
        <p:txBody>
          <a:bodyPr wrap="square" rtlCol="0">
            <a:spAutoFit/>
          </a:bodyPr>
          <a:lstStyle/>
          <a:p>
            <a:r>
              <a:rPr lang="en-SG" sz="1200" dirty="0">
                <a:solidFill>
                  <a:schemeClr val="bg2"/>
                </a:solidFill>
              </a:rPr>
              <a:t>Add </a:t>
            </a:r>
            <a:r>
              <a:rPr lang="en-SG" sz="1200" dirty="0" err="1">
                <a:solidFill>
                  <a:schemeClr val="bg2"/>
                </a:solidFill>
              </a:rPr>
              <a:t>ledPin</a:t>
            </a:r>
            <a:r>
              <a:rPr lang="en-SG" sz="1200" dirty="0">
                <a:solidFill>
                  <a:schemeClr val="bg2"/>
                </a:solidFill>
              </a:rPr>
              <a:t> variable</a:t>
            </a:r>
          </a:p>
        </p:txBody>
      </p:sp>
      <p:cxnSp>
        <p:nvCxnSpPr>
          <p:cNvPr id="24" name="Straight Arrow Connector 23">
            <a:extLst>
              <a:ext uri="{FF2B5EF4-FFF2-40B4-BE49-F238E27FC236}">
                <a16:creationId xmlns:a16="http://schemas.microsoft.com/office/drawing/2014/main" id="{A3609ACA-A891-4082-A0F2-9E1FD20A8ABD}"/>
              </a:ext>
            </a:extLst>
          </p:cNvPr>
          <p:cNvCxnSpPr>
            <a:cxnSpLocks/>
          </p:cNvCxnSpPr>
          <p:nvPr/>
        </p:nvCxnSpPr>
        <p:spPr>
          <a:xfrm flipH="1">
            <a:off x="7354765" y="2237143"/>
            <a:ext cx="1580936" cy="142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0586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A3636-1FD2-45C2-AABA-5254A4C9B16D}"/>
              </a:ext>
            </a:extLst>
          </p:cNvPr>
          <p:cNvSpPr>
            <a:spLocks noGrp="1"/>
          </p:cNvSpPr>
          <p:nvPr>
            <p:ph type="title"/>
          </p:nvPr>
        </p:nvSpPr>
        <p:spPr/>
        <p:txBody>
          <a:bodyPr/>
          <a:lstStyle/>
          <a:p>
            <a:r>
              <a:rPr lang="en-SG" dirty="0"/>
              <a:t>Make an account on </a:t>
            </a:r>
            <a:r>
              <a:rPr lang="en-SG" dirty="0" err="1"/>
              <a:t>tinkercad</a:t>
            </a:r>
            <a:r>
              <a:rPr lang="en-SG" dirty="0"/>
              <a:t> </a:t>
            </a:r>
          </a:p>
        </p:txBody>
      </p:sp>
      <p:sp>
        <p:nvSpPr>
          <p:cNvPr id="3" name="Content Placeholder 2">
            <a:extLst>
              <a:ext uri="{FF2B5EF4-FFF2-40B4-BE49-F238E27FC236}">
                <a16:creationId xmlns:a16="http://schemas.microsoft.com/office/drawing/2014/main" id="{4A89060B-2A8C-422E-A0EA-2496CFD36E81}"/>
              </a:ext>
            </a:extLst>
          </p:cNvPr>
          <p:cNvSpPr>
            <a:spLocks noGrp="1"/>
          </p:cNvSpPr>
          <p:nvPr>
            <p:ph idx="1"/>
          </p:nvPr>
        </p:nvSpPr>
        <p:spPr/>
        <p:txBody>
          <a:bodyPr/>
          <a:lstStyle/>
          <a:p>
            <a:r>
              <a:rPr lang="en-SG" dirty="0"/>
              <a:t>Go to </a:t>
            </a:r>
            <a:r>
              <a:rPr lang="en-SG" dirty="0">
                <a:hlinkClick r:id="rId2"/>
              </a:rPr>
              <a:t>Circuit design Fantabulous </a:t>
            </a:r>
            <a:r>
              <a:rPr lang="en-SG" dirty="0" err="1">
                <a:hlinkClick r:id="rId2"/>
              </a:rPr>
              <a:t>Migelo</a:t>
            </a:r>
            <a:r>
              <a:rPr lang="en-SG" dirty="0">
                <a:hlinkClick r:id="rId2"/>
              </a:rPr>
              <a:t>-Sango | </a:t>
            </a:r>
            <a:r>
              <a:rPr lang="en-SG" dirty="0" err="1">
                <a:hlinkClick r:id="rId2"/>
              </a:rPr>
              <a:t>Tinkercad</a:t>
            </a:r>
            <a:endParaRPr lang="en-SG" dirty="0"/>
          </a:p>
          <a:p>
            <a:r>
              <a:rPr lang="en-SG" dirty="0"/>
              <a:t>Create an account </a:t>
            </a:r>
          </a:p>
          <a:p>
            <a:endParaRPr lang="en-SG" dirty="0"/>
          </a:p>
        </p:txBody>
      </p:sp>
      <p:pic>
        <p:nvPicPr>
          <p:cNvPr id="7" name="Picture 6">
            <a:extLst>
              <a:ext uri="{FF2B5EF4-FFF2-40B4-BE49-F238E27FC236}">
                <a16:creationId xmlns:a16="http://schemas.microsoft.com/office/drawing/2014/main" id="{81CA3991-64D9-4535-9AAD-65904BE607D1}"/>
              </a:ext>
            </a:extLst>
          </p:cNvPr>
          <p:cNvPicPr>
            <a:picLocks noChangeAspect="1"/>
          </p:cNvPicPr>
          <p:nvPr/>
        </p:nvPicPr>
        <p:blipFill>
          <a:blip r:embed="rId3"/>
          <a:stretch>
            <a:fillRect/>
          </a:stretch>
        </p:blipFill>
        <p:spPr>
          <a:xfrm>
            <a:off x="3696254" y="2952993"/>
            <a:ext cx="7290956" cy="3539882"/>
          </a:xfrm>
          <a:prstGeom prst="rect">
            <a:avLst/>
          </a:prstGeom>
        </p:spPr>
      </p:pic>
      <p:cxnSp>
        <p:nvCxnSpPr>
          <p:cNvPr id="10" name="Straight Arrow Connector 9">
            <a:extLst>
              <a:ext uri="{FF2B5EF4-FFF2-40B4-BE49-F238E27FC236}">
                <a16:creationId xmlns:a16="http://schemas.microsoft.com/office/drawing/2014/main" id="{F8F713B8-D224-45AD-9445-F9F6E823AFCE}"/>
              </a:ext>
            </a:extLst>
          </p:cNvPr>
          <p:cNvCxnSpPr>
            <a:cxnSpLocks/>
            <a:stCxn id="11" idx="3"/>
          </p:cNvCxnSpPr>
          <p:nvPr/>
        </p:nvCxnSpPr>
        <p:spPr>
          <a:xfrm>
            <a:off x="2824409" y="4658095"/>
            <a:ext cx="978264" cy="14250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2E5E6AE-6761-4D3B-B3B7-F26BB0434983}"/>
              </a:ext>
            </a:extLst>
          </p:cNvPr>
          <p:cNvSpPr txBox="1"/>
          <p:nvPr/>
        </p:nvSpPr>
        <p:spPr>
          <a:xfrm>
            <a:off x="758217" y="4288763"/>
            <a:ext cx="2066192" cy="738664"/>
          </a:xfrm>
          <a:prstGeom prst="rect">
            <a:avLst/>
          </a:prstGeom>
          <a:noFill/>
        </p:spPr>
        <p:txBody>
          <a:bodyPr wrap="square" rtlCol="0">
            <a:spAutoFit/>
          </a:bodyPr>
          <a:lstStyle/>
          <a:p>
            <a:r>
              <a:rPr lang="en-SG" sz="1400" dirty="0"/>
              <a:t>After creating an account click circuits, and then click create new circuit</a:t>
            </a:r>
          </a:p>
        </p:txBody>
      </p:sp>
      <p:cxnSp>
        <p:nvCxnSpPr>
          <p:cNvPr id="16" name="Straight Arrow Connector 15">
            <a:extLst>
              <a:ext uri="{FF2B5EF4-FFF2-40B4-BE49-F238E27FC236}">
                <a16:creationId xmlns:a16="http://schemas.microsoft.com/office/drawing/2014/main" id="{A604ECDF-81B0-4608-99C1-AA2D8948FCD6}"/>
              </a:ext>
            </a:extLst>
          </p:cNvPr>
          <p:cNvCxnSpPr>
            <a:cxnSpLocks/>
          </p:cNvCxnSpPr>
          <p:nvPr/>
        </p:nvCxnSpPr>
        <p:spPr>
          <a:xfrm flipV="1">
            <a:off x="4919296" y="4658095"/>
            <a:ext cx="492369" cy="14250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9287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E0888-A706-477F-906D-D1807F784D3C}"/>
              </a:ext>
            </a:extLst>
          </p:cNvPr>
          <p:cNvSpPr>
            <a:spLocks noGrp="1"/>
          </p:cNvSpPr>
          <p:nvPr>
            <p:ph type="title"/>
          </p:nvPr>
        </p:nvSpPr>
        <p:spPr/>
        <p:txBody>
          <a:bodyPr/>
          <a:lstStyle/>
          <a:p>
            <a:r>
              <a:rPr lang="en-SG" dirty="0"/>
              <a:t>Task 3b analysis </a:t>
            </a:r>
          </a:p>
        </p:txBody>
      </p:sp>
      <p:sp>
        <p:nvSpPr>
          <p:cNvPr id="3" name="Content Placeholder 2">
            <a:extLst>
              <a:ext uri="{FF2B5EF4-FFF2-40B4-BE49-F238E27FC236}">
                <a16:creationId xmlns:a16="http://schemas.microsoft.com/office/drawing/2014/main" id="{9278E469-B072-4C51-933D-4B3EA199B350}"/>
              </a:ext>
            </a:extLst>
          </p:cNvPr>
          <p:cNvSpPr>
            <a:spLocks noGrp="1"/>
          </p:cNvSpPr>
          <p:nvPr>
            <p:ph idx="1"/>
          </p:nvPr>
        </p:nvSpPr>
        <p:spPr/>
        <p:txBody>
          <a:bodyPr/>
          <a:lstStyle/>
          <a:p>
            <a:r>
              <a:rPr lang="en-SG" dirty="0"/>
              <a:t>Adding a variable now makes it very easy for us to make changes to the code in the future (for example in this case if we need to swap pin numbers, we can just change one variable value) </a:t>
            </a:r>
          </a:p>
        </p:txBody>
      </p:sp>
    </p:spTree>
    <p:extLst>
      <p:ext uri="{BB962C8B-B14F-4D97-AF65-F5344CB8AC3E}">
        <p14:creationId xmlns:p14="http://schemas.microsoft.com/office/powerpoint/2010/main" val="1191704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70603" y="1742511"/>
            <a:ext cx="10650794" cy="4021908"/>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0000" indent="-360000">
              <a:buClr>
                <a:srgbClr val="8ABF5E"/>
              </a:buClr>
              <a:buFont typeface="Arial" panose="020B0604020202020204" pitchFamily="34" charset="0"/>
              <a:buChar char="•"/>
            </a:pPr>
            <a:r>
              <a:rPr lang="en-US" sz="2800" dirty="0"/>
              <a:t>Programming is a series of decisions of whether to go left or right </a:t>
            </a:r>
          </a:p>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a:p>
            <a:pPr marL="180000">
              <a:buClr>
                <a:srgbClr val="8ABF5E"/>
              </a:buClr>
            </a:pPr>
            <a:endParaRPr lang="en-US" sz="2800" dirty="0"/>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648930"/>
            <a:ext cx="10515600" cy="1093581"/>
          </a:xfrm>
        </p:spPr>
        <p:txBody>
          <a:bodyPr/>
          <a:lstStyle/>
          <a:p>
            <a:r>
              <a:rPr lang="en-US" dirty="0">
                <a:solidFill>
                  <a:srgbClr val="EF4D47"/>
                </a:solidFill>
                <a:latin typeface="Consolas" panose="020B0609020204030204" pitchFamily="49" charset="0"/>
                <a:ea typeface="Menlo" panose="020B0609030804020204" pitchFamily="49" charset="0"/>
                <a:cs typeface="Consolas" panose="020B0609020204030204" pitchFamily="49" charset="0"/>
              </a:rPr>
              <a:t>Logic, if else, else if </a:t>
            </a:r>
          </a:p>
        </p:txBody>
      </p:sp>
      <p:pic>
        <p:nvPicPr>
          <p:cNvPr id="19" name="Picture 18" descr="A picture containing icon&#10;&#10;Description automatically generated">
            <a:extLst>
              <a:ext uri="{FF2B5EF4-FFF2-40B4-BE49-F238E27FC236}">
                <a16:creationId xmlns:a16="http://schemas.microsoft.com/office/drawing/2014/main" id="{03CAE057-6023-4E30-B629-3C2D3565BEEF}"/>
              </a:ext>
            </a:extLst>
          </p:cNvPr>
          <p:cNvPicPr>
            <a:picLocks noChangeAspect="1"/>
          </p:cNvPicPr>
          <p:nvPr/>
        </p:nvPicPr>
        <p:blipFill>
          <a:blip r:embed="rId3"/>
          <a:stretch>
            <a:fillRect/>
          </a:stretch>
        </p:blipFill>
        <p:spPr>
          <a:xfrm>
            <a:off x="3989808" y="2708029"/>
            <a:ext cx="3902375" cy="2708031"/>
          </a:xfrm>
          <a:prstGeom prst="rect">
            <a:avLst/>
          </a:prstGeom>
        </p:spPr>
      </p:pic>
      <p:pic>
        <p:nvPicPr>
          <p:cNvPr id="7" name="Picture 6" descr="Diagram&#10;&#10;Description automatically generated">
            <a:extLst>
              <a:ext uri="{FF2B5EF4-FFF2-40B4-BE49-F238E27FC236}">
                <a16:creationId xmlns:a16="http://schemas.microsoft.com/office/drawing/2014/main" id="{8F087E6F-A699-443C-B8B0-5BDEE507ED5B}"/>
              </a:ext>
            </a:extLst>
          </p:cNvPr>
          <p:cNvPicPr>
            <a:picLocks noChangeAspect="1"/>
          </p:cNvPicPr>
          <p:nvPr/>
        </p:nvPicPr>
        <p:blipFill>
          <a:blip r:embed="rId4"/>
          <a:stretch>
            <a:fillRect/>
          </a:stretch>
        </p:blipFill>
        <p:spPr>
          <a:xfrm>
            <a:off x="8405924" y="729595"/>
            <a:ext cx="2899519" cy="820500"/>
          </a:xfrm>
          <a:prstGeom prst="rect">
            <a:avLst/>
          </a:prstGeom>
        </p:spPr>
      </p:pic>
    </p:spTree>
    <p:extLst>
      <p:ext uri="{BB962C8B-B14F-4D97-AF65-F5344CB8AC3E}">
        <p14:creationId xmlns:p14="http://schemas.microsoft.com/office/powerpoint/2010/main" val="14431529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70603" y="1742511"/>
            <a:ext cx="10650794" cy="4021908"/>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0000" indent="-360000">
              <a:buClr>
                <a:srgbClr val="8ABF5E"/>
              </a:buClr>
              <a:buFont typeface="Arial" panose="020B0604020202020204" pitchFamily="34" charset="0"/>
              <a:buChar char="•"/>
            </a:pPr>
            <a:r>
              <a:rPr lang="en-US" sz="2800" dirty="0"/>
              <a:t>In programming, this left and right is depicted in terms of 0s and 1s, or true and false</a:t>
            </a:r>
          </a:p>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a:p>
            <a:pPr marL="180000">
              <a:buClr>
                <a:srgbClr val="8ABF5E"/>
              </a:buClr>
            </a:pPr>
            <a:endParaRPr lang="en-US" sz="2800" dirty="0"/>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648930"/>
            <a:ext cx="10515600" cy="1093581"/>
          </a:xfrm>
        </p:spPr>
        <p:txBody>
          <a:bodyPr/>
          <a:lstStyle/>
          <a:p>
            <a:r>
              <a:rPr lang="en-US" dirty="0">
                <a:solidFill>
                  <a:srgbClr val="EF4D47"/>
                </a:solidFill>
                <a:latin typeface="Consolas" panose="020B0609020204030204" pitchFamily="49" charset="0"/>
                <a:ea typeface="Menlo" panose="020B0609030804020204" pitchFamily="49" charset="0"/>
                <a:cs typeface="Consolas" panose="020B0609020204030204" pitchFamily="49" charset="0"/>
              </a:rPr>
              <a:t>Logic</a:t>
            </a:r>
          </a:p>
        </p:txBody>
      </p:sp>
      <p:grpSp>
        <p:nvGrpSpPr>
          <p:cNvPr id="8" name="Group 7">
            <a:extLst>
              <a:ext uri="{FF2B5EF4-FFF2-40B4-BE49-F238E27FC236}">
                <a16:creationId xmlns:a16="http://schemas.microsoft.com/office/drawing/2014/main" id="{F179514D-590D-4152-B86E-8735EA3ECE9E}"/>
              </a:ext>
            </a:extLst>
          </p:cNvPr>
          <p:cNvGrpSpPr/>
          <p:nvPr/>
        </p:nvGrpSpPr>
        <p:grpSpPr>
          <a:xfrm>
            <a:off x="1187866" y="3190674"/>
            <a:ext cx="1625111" cy="1560662"/>
            <a:chOff x="1397977" y="3244334"/>
            <a:chExt cx="1625111" cy="1560662"/>
          </a:xfrm>
        </p:grpSpPr>
        <p:sp>
          <p:nvSpPr>
            <p:cNvPr id="3" name="Rectangle 2">
              <a:extLst>
                <a:ext uri="{FF2B5EF4-FFF2-40B4-BE49-F238E27FC236}">
                  <a16:creationId xmlns:a16="http://schemas.microsoft.com/office/drawing/2014/main" id="{8A63F1A7-894B-4103-B6E2-5BAC5C533F7D}"/>
                </a:ext>
              </a:extLst>
            </p:cNvPr>
            <p:cNvSpPr/>
            <p:nvPr/>
          </p:nvSpPr>
          <p:spPr>
            <a:xfrm>
              <a:off x="1397977" y="3675185"/>
              <a:ext cx="747346" cy="112981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Left </a:t>
              </a:r>
            </a:p>
          </p:txBody>
        </p:sp>
        <p:sp>
          <p:nvSpPr>
            <p:cNvPr id="6" name="Rectangle 5">
              <a:extLst>
                <a:ext uri="{FF2B5EF4-FFF2-40B4-BE49-F238E27FC236}">
                  <a16:creationId xmlns:a16="http://schemas.microsoft.com/office/drawing/2014/main" id="{BAFC01C0-0F7A-44A1-ADC7-9832BB032163}"/>
                </a:ext>
              </a:extLst>
            </p:cNvPr>
            <p:cNvSpPr/>
            <p:nvPr/>
          </p:nvSpPr>
          <p:spPr>
            <a:xfrm>
              <a:off x="2275742" y="3675184"/>
              <a:ext cx="747346" cy="1129811"/>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Right</a:t>
              </a:r>
            </a:p>
          </p:txBody>
        </p:sp>
        <p:sp>
          <p:nvSpPr>
            <p:cNvPr id="7" name="TextBox 6">
              <a:extLst>
                <a:ext uri="{FF2B5EF4-FFF2-40B4-BE49-F238E27FC236}">
                  <a16:creationId xmlns:a16="http://schemas.microsoft.com/office/drawing/2014/main" id="{CA4533AA-C00C-4502-8CB5-AAF55DF1C3CC}"/>
                </a:ext>
              </a:extLst>
            </p:cNvPr>
            <p:cNvSpPr txBox="1"/>
            <p:nvPr/>
          </p:nvSpPr>
          <p:spPr>
            <a:xfrm>
              <a:off x="1804312" y="3244334"/>
              <a:ext cx="845103" cy="369332"/>
            </a:xfrm>
            <a:prstGeom prst="rect">
              <a:avLst/>
            </a:prstGeom>
            <a:noFill/>
          </p:spPr>
          <p:txBody>
            <a:bodyPr wrap="none" rtlCol="0">
              <a:spAutoFit/>
            </a:bodyPr>
            <a:lstStyle/>
            <a:p>
              <a:r>
                <a:rPr lang="en-SG" dirty="0"/>
                <a:t>human</a:t>
              </a:r>
            </a:p>
          </p:txBody>
        </p:sp>
      </p:grpSp>
      <p:grpSp>
        <p:nvGrpSpPr>
          <p:cNvPr id="9" name="Group 8">
            <a:extLst>
              <a:ext uri="{FF2B5EF4-FFF2-40B4-BE49-F238E27FC236}">
                <a16:creationId xmlns:a16="http://schemas.microsoft.com/office/drawing/2014/main" id="{E1D70EB0-C0EA-4432-B0C4-EB8ADEDE0F2D}"/>
              </a:ext>
            </a:extLst>
          </p:cNvPr>
          <p:cNvGrpSpPr/>
          <p:nvPr/>
        </p:nvGrpSpPr>
        <p:grpSpPr>
          <a:xfrm>
            <a:off x="5304693" y="3165203"/>
            <a:ext cx="1625111" cy="1560661"/>
            <a:chOff x="1397977" y="3244335"/>
            <a:chExt cx="1625111" cy="1560661"/>
          </a:xfrm>
        </p:grpSpPr>
        <p:sp>
          <p:nvSpPr>
            <p:cNvPr id="10" name="Rectangle 9">
              <a:extLst>
                <a:ext uri="{FF2B5EF4-FFF2-40B4-BE49-F238E27FC236}">
                  <a16:creationId xmlns:a16="http://schemas.microsoft.com/office/drawing/2014/main" id="{FF59EB64-0730-4494-BD9A-0ACE8F635FA8}"/>
                </a:ext>
              </a:extLst>
            </p:cNvPr>
            <p:cNvSpPr/>
            <p:nvPr/>
          </p:nvSpPr>
          <p:spPr>
            <a:xfrm>
              <a:off x="1397977" y="3675185"/>
              <a:ext cx="747346" cy="112981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0 </a:t>
              </a:r>
            </a:p>
          </p:txBody>
        </p:sp>
        <p:sp>
          <p:nvSpPr>
            <p:cNvPr id="11" name="Rectangle 10">
              <a:extLst>
                <a:ext uri="{FF2B5EF4-FFF2-40B4-BE49-F238E27FC236}">
                  <a16:creationId xmlns:a16="http://schemas.microsoft.com/office/drawing/2014/main" id="{DA8EC1E1-434E-4059-993E-0EDCBAF28DAE}"/>
                </a:ext>
              </a:extLst>
            </p:cNvPr>
            <p:cNvSpPr/>
            <p:nvPr/>
          </p:nvSpPr>
          <p:spPr>
            <a:xfrm>
              <a:off x="2275742" y="3675184"/>
              <a:ext cx="747346" cy="1129811"/>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1</a:t>
              </a:r>
            </a:p>
          </p:txBody>
        </p:sp>
        <p:sp>
          <p:nvSpPr>
            <p:cNvPr id="12" name="TextBox 11">
              <a:extLst>
                <a:ext uri="{FF2B5EF4-FFF2-40B4-BE49-F238E27FC236}">
                  <a16:creationId xmlns:a16="http://schemas.microsoft.com/office/drawing/2014/main" id="{F46D83CD-5B3C-4F2C-AB28-6C0F1850831C}"/>
                </a:ext>
              </a:extLst>
            </p:cNvPr>
            <p:cNvSpPr txBox="1"/>
            <p:nvPr/>
          </p:nvSpPr>
          <p:spPr>
            <a:xfrm>
              <a:off x="1622793" y="3244335"/>
              <a:ext cx="1127937" cy="369332"/>
            </a:xfrm>
            <a:prstGeom prst="rect">
              <a:avLst/>
            </a:prstGeom>
            <a:noFill/>
          </p:spPr>
          <p:txBody>
            <a:bodyPr wrap="none" rtlCol="0">
              <a:spAutoFit/>
            </a:bodyPr>
            <a:lstStyle/>
            <a:p>
              <a:r>
                <a:rPr lang="en-SG" dirty="0"/>
                <a:t>Computer</a:t>
              </a:r>
            </a:p>
          </p:txBody>
        </p:sp>
      </p:grpSp>
      <p:grpSp>
        <p:nvGrpSpPr>
          <p:cNvPr id="13" name="Group 12">
            <a:extLst>
              <a:ext uri="{FF2B5EF4-FFF2-40B4-BE49-F238E27FC236}">
                <a16:creationId xmlns:a16="http://schemas.microsoft.com/office/drawing/2014/main" id="{8201409D-4DAB-4362-AC09-90CBBCED11BA}"/>
              </a:ext>
            </a:extLst>
          </p:cNvPr>
          <p:cNvGrpSpPr/>
          <p:nvPr/>
        </p:nvGrpSpPr>
        <p:grpSpPr>
          <a:xfrm>
            <a:off x="7362085" y="3165203"/>
            <a:ext cx="1625111" cy="1560660"/>
            <a:chOff x="1397977" y="3244336"/>
            <a:chExt cx="1625111" cy="1560660"/>
          </a:xfrm>
        </p:grpSpPr>
        <p:sp>
          <p:nvSpPr>
            <p:cNvPr id="14" name="Rectangle 13">
              <a:extLst>
                <a:ext uri="{FF2B5EF4-FFF2-40B4-BE49-F238E27FC236}">
                  <a16:creationId xmlns:a16="http://schemas.microsoft.com/office/drawing/2014/main" id="{7F2B2FB9-E583-4720-A695-026161E1664E}"/>
                </a:ext>
              </a:extLst>
            </p:cNvPr>
            <p:cNvSpPr/>
            <p:nvPr/>
          </p:nvSpPr>
          <p:spPr>
            <a:xfrm>
              <a:off x="1397977" y="3675185"/>
              <a:ext cx="747346" cy="112981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False </a:t>
              </a:r>
            </a:p>
          </p:txBody>
        </p:sp>
        <p:sp>
          <p:nvSpPr>
            <p:cNvPr id="15" name="Rectangle 14">
              <a:extLst>
                <a:ext uri="{FF2B5EF4-FFF2-40B4-BE49-F238E27FC236}">
                  <a16:creationId xmlns:a16="http://schemas.microsoft.com/office/drawing/2014/main" id="{B4F2D8DD-54D4-465A-8C80-A99FD8FBCC0E}"/>
                </a:ext>
              </a:extLst>
            </p:cNvPr>
            <p:cNvSpPr/>
            <p:nvPr/>
          </p:nvSpPr>
          <p:spPr>
            <a:xfrm>
              <a:off x="2275742" y="3675184"/>
              <a:ext cx="747346" cy="1129811"/>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True</a:t>
              </a:r>
            </a:p>
          </p:txBody>
        </p:sp>
        <p:sp>
          <p:nvSpPr>
            <p:cNvPr id="16" name="TextBox 15">
              <a:extLst>
                <a:ext uri="{FF2B5EF4-FFF2-40B4-BE49-F238E27FC236}">
                  <a16:creationId xmlns:a16="http://schemas.microsoft.com/office/drawing/2014/main" id="{A88A6BAD-E3A9-43C1-9B74-718911405212}"/>
                </a:ext>
              </a:extLst>
            </p:cNvPr>
            <p:cNvSpPr txBox="1"/>
            <p:nvPr/>
          </p:nvSpPr>
          <p:spPr>
            <a:xfrm>
              <a:off x="1565643" y="3244336"/>
              <a:ext cx="1280672" cy="369332"/>
            </a:xfrm>
            <a:prstGeom prst="rect">
              <a:avLst/>
            </a:prstGeom>
            <a:noFill/>
          </p:spPr>
          <p:txBody>
            <a:bodyPr wrap="none" rtlCol="0">
              <a:spAutoFit/>
            </a:bodyPr>
            <a:lstStyle/>
            <a:p>
              <a:r>
                <a:rPr lang="en-SG" dirty="0"/>
                <a:t>Programme</a:t>
              </a:r>
            </a:p>
          </p:txBody>
        </p:sp>
      </p:grpSp>
      <p:grpSp>
        <p:nvGrpSpPr>
          <p:cNvPr id="17" name="Group 16">
            <a:extLst>
              <a:ext uri="{FF2B5EF4-FFF2-40B4-BE49-F238E27FC236}">
                <a16:creationId xmlns:a16="http://schemas.microsoft.com/office/drawing/2014/main" id="{A3DD3793-303A-447F-81AC-5EBCF4C49C63}"/>
              </a:ext>
            </a:extLst>
          </p:cNvPr>
          <p:cNvGrpSpPr/>
          <p:nvPr/>
        </p:nvGrpSpPr>
        <p:grpSpPr>
          <a:xfrm>
            <a:off x="9410360" y="3165203"/>
            <a:ext cx="1625111" cy="1560659"/>
            <a:chOff x="1397977" y="3244337"/>
            <a:chExt cx="1625111" cy="1560659"/>
          </a:xfrm>
        </p:grpSpPr>
        <p:sp>
          <p:nvSpPr>
            <p:cNvPr id="18" name="Rectangle 17">
              <a:extLst>
                <a:ext uri="{FF2B5EF4-FFF2-40B4-BE49-F238E27FC236}">
                  <a16:creationId xmlns:a16="http://schemas.microsoft.com/office/drawing/2014/main" id="{B7591553-C266-418D-8B32-E841D5EDD191}"/>
                </a:ext>
              </a:extLst>
            </p:cNvPr>
            <p:cNvSpPr/>
            <p:nvPr/>
          </p:nvSpPr>
          <p:spPr>
            <a:xfrm>
              <a:off x="1397977" y="3675185"/>
              <a:ext cx="747346" cy="112981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LOW </a:t>
              </a:r>
            </a:p>
          </p:txBody>
        </p:sp>
        <p:sp>
          <p:nvSpPr>
            <p:cNvPr id="19" name="Rectangle 18">
              <a:extLst>
                <a:ext uri="{FF2B5EF4-FFF2-40B4-BE49-F238E27FC236}">
                  <a16:creationId xmlns:a16="http://schemas.microsoft.com/office/drawing/2014/main" id="{E17FF3F9-F0B3-4E60-86F5-D67ED319FDA6}"/>
                </a:ext>
              </a:extLst>
            </p:cNvPr>
            <p:cNvSpPr/>
            <p:nvPr/>
          </p:nvSpPr>
          <p:spPr>
            <a:xfrm>
              <a:off x="2275742" y="3675184"/>
              <a:ext cx="747346" cy="1129811"/>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HIGH</a:t>
              </a:r>
            </a:p>
          </p:txBody>
        </p:sp>
        <p:sp>
          <p:nvSpPr>
            <p:cNvPr id="20" name="TextBox 19">
              <a:extLst>
                <a:ext uri="{FF2B5EF4-FFF2-40B4-BE49-F238E27FC236}">
                  <a16:creationId xmlns:a16="http://schemas.microsoft.com/office/drawing/2014/main" id="{468E8AB8-2781-4CAF-851D-94CCE876FFA3}"/>
                </a:ext>
              </a:extLst>
            </p:cNvPr>
            <p:cNvSpPr txBox="1"/>
            <p:nvPr/>
          </p:nvSpPr>
          <p:spPr>
            <a:xfrm>
              <a:off x="1771650" y="3244337"/>
              <a:ext cx="934936" cy="369332"/>
            </a:xfrm>
            <a:prstGeom prst="rect">
              <a:avLst/>
            </a:prstGeom>
            <a:noFill/>
          </p:spPr>
          <p:txBody>
            <a:bodyPr wrap="none" rtlCol="0">
              <a:spAutoFit/>
            </a:bodyPr>
            <a:lstStyle/>
            <a:p>
              <a:r>
                <a:rPr lang="en-SG" dirty="0"/>
                <a:t>Arduino</a:t>
              </a:r>
            </a:p>
          </p:txBody>
        </p:sp>
      </p:grpSp>
      <p:grpSp>
        <p:nvGrpSpPr>
          <p:cNvPr id="25" name="Group 24">
            <a:extLst>
              <a:ext uri="{FF2B5EF4-FFF2-40B4-BE49-F238E27FC236}">
                <a16:creationId xmlns:a16="http://schemas.microsoft.com/office/drawing/2014/main" id="{22AD6A3F-237C-4A13-80C1-59B2BE9A094F}"/>
              </a:ext>
            </a:extLst>
          </p:cNvPr>
          <p:cNvGrpSpPr/>
          <p:nvPr/>
        </p:nvGrpSpPr>
        <p:grpSpPr>
          <a:xfrm>
            <a:off x="3256418" y="3186306"/>
            <a:ext cx="1625111" cy="1565031"/>
            <a:chOff x="1397977" y="3239965"/>
            <a:chExt cx="1625111" cy="1565031"/>
          </a:xfrm>
        </p:grpSpPr>
        <p:sp>
          <p:nvSpPr>
            <p:cNvPr id="26" name="Rectangle 25">
              <a:extLst>
                <a:ext uri="{FF2B5EF4-FFF2-40B4-BE49-F238E27FC236}">
                  <a16:creationId xmlns:a16="http://schemas.microsoft.com/office/drawing/2014/main" id="{92B3C171-1AED-4AA9-9101-3DB488EA7258}"/>
                </a:ext>
              </a:extLst>
            </p:cNvPr>
            <p:cNvSpPr/>
            <p:nvPr/>
          </p:nvSpPr>
          <p:spPr>
            <a:xfrm>
              <a:off x="1397977" y="3675185"/>
              <a:ext cx="747346" cy="112981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Off </a:t>
              </a:r>
            </a:p>
          </p:txBody>
        </p:sp>
        <p:sp>
          <p:nvSpPr>
            <p:cNvPr id="27" name="Rectangle 26">
              <a:extLst>
                <a:ext uri="{FF2B5EF4-FFF2-40B4-BE49-F238E27FC236}">
                  <a16:creationId xmlns:a16="http://schemas.microsoft.com/office/drawing/2014/main" id="{111DF56D-1626-4E57-A5EA-8067B5C79214}"/>
                </a:ext>
              </a:extLst>
            </p:cNvPr>
            <p:cNvSpPr/>
            <p:nvPr/>
          </p:nvSpPr>
          <p:spPr>
            <a:xfrm>
              <a:off x="2275742" y="3675184"/>
              <a:ext cx="747346" cy="1129811"/>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On</a:t>
              </a:r>
            </a:p>
          </p:txBody>
        </p:sp>
        <p:sp>
          <p:nvSpPr>
            <p:cNvPr id="28" name="TextBox 27">
              <a:extLst>
                <a:ext uri="{FF2B5EF4-FFF2-40B4-BE49-F238E27FC236}">
                  <a16:creationId xmlns:a16="http://schemas.microsoft.com/office/drawing/2014/main" id="{65D29328-41D2-4350-A6A2-FB6A836F88B8}"/>
                </a:ext>
              </a:extLst>
            </p:cNvPr>
            <p:cNvSpPr txBox="1"/>
            <p:nvPr/>
          </p:nvSpPr>
          <p:spPr>
            <a:xfrm>
              <a:off x="1641655" y="3239965"/>
              <a:ext cx="1112292" cy="369332"/>
            </a:xfrm>
            <a:prstGeom prst="rect">
              <a:avLst/>
            </a:prstGeom>
            <a:noFill/>
          </p:spPr>
          <p:txBody>
            <a:bodyPr wrap="none" rtlCol="0">
              <a:spAutoFit/>
            </a:bodyPr>
            <a:lstStyle/>
            <a:p>
              <a:r>
                <a:rPr lang="en-SG" dirty="0"/>
                <a:t>Light bulb</a:t>
              </a:r>
            </a:p>
          </p:txBody>
        </p:sp>
      </p:grpSp>
      <p:pic>
        <p:nvPicPr>
          <p:cNvPr id="30" name="Picture 29" descr="Diagram&#10;&#10;Description automatically generated">
            <a:extLst>
              <a:ext uri="{FF2B5EF4-FFF2-40B4-BE49-F238E27FC236}">
                <a16:creationId xmlns:a16="http://schemas.microsoft.com/office/drawing/2014/main" id="{92444076-D228-457D-8936-412ECE9536A4}"/>
              </a:ext>
            </a:extLst>
          </p:cNvPr>
          <p:cNvPicPr>
            <a:picLocks noChangeAspect="1"/>
          </p:cNvPicPr>
          <p:nvPr/>
        </p:nvPicPr>
        <p:blipFill>
          <a:blip r:embed="rId3"/>
          <a:stretch>
            <a:fillRect/>
          </a:stretch>
        </p:blipFill>
        <p:spPr>
          <a:xfrm>
            <a:off x="8405924" y="729595"/>
            <a:ext cx="2899519" cy="820500"/>
          </a:xfrm>
          <a:prstGeom prst="rect">
            <a:avLst/>
          </a:prstGeom>
        </p:spPr>
      </p:pic>
    </p:spTree>
    <p:extLst>
      <p:ext uri="{BB962C8B-B14F-4D97-AF65-F5344CB8AC3E}">
        <p14:creationId xmlns:p14="http://schemas.microsoft.com/office/powerpoint/2010/main" val="39708982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70603" y="1742511"/>
            <a:ext cx="10650794" cy="4021908"/>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0000" indent="-360000">
              <a:buClr>
                <a:srgbClr val="8ABF5E"/>
              </a:buClr>
              <a:buFont typeface="Arial" panose="020B0604020202020204" pitchFamily="34" charset="0"/>
              <a:buChar char="•"/>
            </a:pPr>
            <a:r>
              <a:rPr lang="en-US" sz="2800" dirty="0"/>
              <a:t>We can direct our code to have the option of going two directions using an if else statement </a:t>
            </a:r>
          </a:p>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a:p>
            <a:pPr marL="180000">
              <a:buClr>
                <a:srgbClr val="8ABF5E"/>
              </a:buClr>
            </a:pPr>
            <a:endParaRPr lang="en-US" sz="2800" dirty="0"/>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648930"/>
            <a:ext cx="10515600" cy="1093581"/>
          </a:xfrm>
        </p:spPr>
        <p:txBody>
          <a:bodyPr/>
          <a:lstStyle/>
          <a:p>
            <a:r>
              <a:rPr lang="en-US" dirty="0">
                <a:solidFill>
                  <a:srgbClr val="EF4D47"/>
                </a:solidFill>
                <a:latin typeface="Consolas" panose="020B0609020204030204" pitchFamily="49" charset="0"/>
                <a:ea typeface="Menlo" panose="020B0609030804020204" pitchFamily="49" charset="0"/>
                <a:cs typeface="Consolas" panose="020B0609020204030204" pitchFamily="49" charset="0"/>
              </a:rPr>
              <a:t>Logic: if else statement </a:t>
            </a:r>
          </a:p>
        </p:txBody>
      </p:sp>
      <p:pic>
        <p:nvPicPr>
          <p:cNvPr id="22" name="Picture 21" descr="Graphical user interface, application&#10;&#10;Description automatically generated">
            <a:extLst>
              <a:ext uri="{FF2B5EF4-FFF2-40B4-BE49-F238E27FC236}">
                <a16:creationId xmlns:a16="http://schemas.microsoft.com/office/drawing/2014/main" id="{1BC366E5-17CB-47A9-BD80-88B2C0F9767C}"/>
              </a:ext>
            </a:extLst>
          </p:cNvPr>
          <p:cNvPicPr>
            <a:picLocks noChangeAspect="1"/>
          </p:cNvPicPr>
          <p:nvPr/>
        </p:nvPicPr>
        <p:blipFill>
          <a:blip r:embed="rId3"/>
          <a:stretch>
            <a:fillRect/>
          </a:stretch>
        </p:blipFill>
        <p:spPr>
          <a:xfrm>
            <a:off x="1461944" y="2755427"/>
            <a:ext cx="4960327" cy="2693733"/>
          </a:xfrm>
          <a:prstGeom prst="rect">
            <a:avLst/>
          </a:prstGeom>
        </p:spPr>
      </p:pic>
      <p:pic>
        <p:nvPicPr>
          <p:cNvPr id="34" name="Picture 33" descr="Diagram&#10;&#10;Description automatically generated">
            <a:extLst>
              <a:ext uri="{FF2B5EF4-FFF2-40B4-BE49-F238E27FC236}">
                <a16:creationId xmlns:a16="http://schemas.microsoft.com/office/drawing/2014/main" id="{70DB8AA4-B821-4F66-9873-EABB25753F47}"/>
              </a:ext>
            </a:extLst>
          </p:cNvPr>
          <p:cNvPicPr>
            <a:picLocks noChangeAspect="1"/>
          </p:cNvPicPr>
          <p:nvPr/>
        </p:nvPicPr>
        <p:blipFill>
          <a:blip r:embed="rId4"/>
          <a:stretch>
            <a:fillRect/>
          </a:stretch>
        </p:blipFill>
        <p:spPr>
          <a:xfrm>
            <a:off x="8405924" y="729595"/>
            <a:ext cx="2899519" cy="820500"/>
          </a:xfrm>
          <a:prstGeom prst="rect">
            <a:avLst/>
          </a:prstGeom>
        </p:spPr>
      </p:pic>
    </p:spTree>
    <p:extLst>
      <p:ext uri="{BB962C8B-B14F-4D97-AF65-F5344CB8AC3E}">
        <p14:creationId xmlns:p14="http://schemas.microsoft.com/office/powerpoint/2010/main" val="23735303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70603" y="1742511"/>
            <a:ext cx="10650794" cy="4021908"/>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a:p>
            <a:pPr marL="180000">
              <a:buClr>
                <a:srgbClr val="8ABF5E"/>
              </a:buClr>
            </a:pPr>
            <a:endParaRPr lang="en-US" sz="2800" dirty="0"/>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648930"/>
            <a:ext cx="10515600" cy="1093581"/>
          </a:xfrm>
        </p:spPr>
        <p:txBody>
          <a:bodyPr/>
          <a:lstStyle/>
          <a:p>
            <a:r>
              <a:rPr lang="en-US" dirty="0">
                <a:solidFill>
                  <a:srgbClr val="EF4D47"/>
                </a:solidFill>
                <a:latin typeface="Consolas" panose="020B0609020204030204" pitchFamily="49" charset="0"/>
                <a:ea typeface="Menlo" panose="020B0609030804020204" pitchFamily="49" charset="0"/>
                <a:cs typeface="Consolas" panose="020B0609020204030204" pitchFamily="49" charset="0"/>
              </a:rPr>
              <a:t>Logic operators </a:t>
            </a:r>
          </a:p>
        </p:txBody>
      </p:sp>
      <p:graphicFrame>
        <p:nvGraphicFramePr>
          <p:cNvPr id="6" name="Table 16">
            <a:extLst>
              <a:ext uri="{FF2B5EF4-FFF2-40B4-BE49-F238E27FC236}">
                <a16:creationId xmlns:a16="http://schemas.microsoft.com/office/drawing/2014/main" id="{901C1032-20C2-4F5A-8C4F-79FC15AC2E8E}"/>
              </a:ext>
            </a:extLst>
          </p:cNvPr>
          <p:cNvGraphicFramePr>
            <a:graphicFrameLocks noGrp="1"/>
          </p:cNvGraphicFramePr>
          <p:nvPr>
            <p:extLst>
              <p:ext uri="{D42A27DB-BD31-4B8C-83A1-F6EECF244321}">
                <p14:modId xmlns:p14="http://schemas.microsoft.com/office/powerpoint/2010/main" val="3350005836"/>
              </p:ext>
            </p:extLst>
          </p:nvPr>
        </p:nvGraphicFramePr>
        <p:xfrm>
          <a:off x="1155443" y="2101476"/>
          <a:ext cx="3152742" cy="3235960"/>
        </p:xfrm>
        <a:graphic>
          <a:graphicData uri="http://schemas.openxmlformats.org/drawingml/2006/table">
            <a:tbl>
              <a:tblPr firstRow="1" bandRow="1">
                <a:tableStyleId>{5C22544A-7EE6-4342-B048-85BDC9FD1C3A}</a:tableStyleId>
              </a:tblPr>
              <a:tblGrid>
                <a:gridCol w="1576371">
                  <a:extLst>
                    <a:ext uri="{9D8B030D-6E8A-4147-A177-3AD203B41FA5}">
                      <a16:colId xmlns:a16="http://schemas.microsoft.com/office/drawing/2014/main" val="1006219194"/>
                    </a:ext>
                  </a:extLst>
                </a:gridCol>
                <a:gridCol w="1576371">
                  <a:extLst>
                    <a:ext uri="{9D8B030D-6E8A-4147-A177-3AD203B41FA5}">
                      <a16:colId xmlns:a16="http://schemas.microsoft.com/office/drawing/2014/main" val="3008266695"/>
                    </a:ext>
                  </a:extLst>
                </a:gridCol>
              </a:tblGrid>
              <a:tr h="370840">
                <a:tc>
                  <a:txBody>
                    <a:bodyPr/>
                    <a:lstStyle/>
                    <a:p>
                      <a:r>
                        <a:rPr lang="en-US" dirty="0"/>
                        <a:t>Arithmetic Operators </a:t>
                      </a:r>
                      <a:endParaRPr lang="en-SG" dirty="0"/>
                    </a:p>
                  </a:txBody>
                  <a:tcPr/>
                </a:tc>
                <a:tc>
                  <a:txBody>
                    <a:bodyPr/>
                    <a:lstStyle/>
                    <a:p>
                      <a:endParaRPr lang="en-SG" dirty="0"/>
                    </a:p>
                  </a:txBody>
                  <a:tcPr/>
                </a:tc>
                <a:extLst>
                  <a:ext uri="{0D108BD9-81ED-4DB2-BD59-A6C34878D82A}">
                    <a16:rowId xmlns:a16="http://schemas.microsoft.com/office/drawing/2014/main" val="1972429477"/>
                  </a:ext>
                </a:extLst>
              </a:tr>
              <a:tr h="370840">
                <a:tc>
                  <a:txBody>
                    <a:bodyPr/>
                    <a:lstStyle/>
                    <a:p>
                      <a:r>
                        <a:rPr lang="en-US" dirty="0"/>
                        <a:t>+</a:t>
                      </a:r>
                      <a:endParaRPr lang="en-SG" dirty="0"/>
                    </a:p>
                  </a:txBody>
                  <a:tcPr/>
                </a:tc>
                <a:tc>
                  <a:txBody>
                    <a:bodyPr/>
                    <a:lstStyle/>
                    <a:p>
                      <a:r>
                        <a:rPr lang="en-US" dirty="0"/>
                        <a:t>addition</a:t>
                      </a:r>
                      <a:endParaRPr lang="en-SG" dirty="0"/>
                    </a:p>
                  </a:txBody>
                  <a:tcPr/>
                </a:tc>
                <a:extLst>
                  <a:ext uri="{0D108BD9-81ED-4DB2-BD59-A6C34878D82A}">
                    <a16:rowId xmlns:a16="http://schemas.microsoft.com/office/drawing/2014/main" val="2756503545"/>
                  </a:ext>
                </a:extLst>
              </a:tr>
              <a:tr h="370840">
                <a:tc>
                  <a:txBody>
                    <a:bodyPr/>
                    <a:lstStyle/>
                    <a:p>
                      <a:r>
                        <a:rPr lang="en-US" dirty="0"/>
                        <a:t>-</a:t>
                      </a:r>
                      <a:endParaRPr lang="en-SG" dirty="0"/>
                    </a:p>
                  </a:txBody>
                  <a:tcPr/>
                </a:tc>
                <a:tc>
                  <a:txBody>
                    <a:bodyPr/>
                    <a:lstStyle/>
                    <a:p>
                      <a:r>
                        <a:rPr lang="en-US" dirty="0"/>
                        <a:t>subtraction</a:t>
                      </a:r>
                      <a:endParaRPr lang="en-SG" dirty="0"/>
                    </a:p>
                  </a:txBody>
                  <a:tcPr/>
                </a:tc>
                <a:extLst>
                  <a:ext uri="{0D108BD9-81ED-4DB2-BD59-A6C34878D82A}">
                    <a16:rowId xmlns:a16="http://schemas.microsoft.com/office/drawing/2014/main" val="719575961"/>
                  </a:ext>
                </a:extLst>
              </a:tr>
              <a:tr h="370840">
                <a:tc>
                  <a:txBody>
                    <a:bodyPr/>
                    <a:lstStyle/>
                    <a:p>
                      <a:r>
                        <a:rPr lang="en-US" dirty="0"/>
                        <a:t>*</a:t>
                      </a:r>
                      <a:endParaRPr lang="en-SG" dirty="0"/>
                    </a:p>
                  </a:txBody>
                  <a:tcPr/>
                </a:tc>
                <a:tc>
                  <a:txBody>
                    <a:bodyPr/>
                    <a:lstStyle/>
                    <a:p>
                      <a:r>
                        <a:rPr lang="en-US" dirty="0"/>
                        <a:t>multiplication </a:t>
                      </a:r>
                      <a:endParaRPr lang="en-SG" dirty="0"/>
                    </a:p>
                  </a:txBody>
                  <a:tcPr/>
                </a:tc>
                <a:extLst>
                  <a:ext uri="{0D108BD9-81ED-4DB2-BD59-A6C34878D82A}">
                    <a16:rowId xmlns:a16="http://schemas.microsoft.com/office/drawing/2014/main" val="1862338849"/>
                  </a:ext>
                </a:extLst>
              </a:tr>
              <a:tr h="370840">
                <a:tc>
                  <a:txBody>
                    <a:bodyPr/>
                    <a:lstStyle/>
                    <a:p>
                      <a:r>
                        <a:rPr lang="en-US" dirty="0"/>
                        <a:t>/</a:t>
                      </a:r>
                      <a:endParaRPr lang="en-SG" dirty="0"/>
                    </a:p>
                  </a:txBody>
                  <a:tcPr/>
                </a:tc>
                <a:tc>
                  <a:txBody>
                    <a:bodyPr/>
                    <a:lstStyle/>
                    <a:p>
                      <a:r>
                        <a:rPr lang="en-US" dirty="0"/>
                        <a:t>quotient</a:t>
                      </a:r>
                      <a:endParaRPr lang="en-SG" dirty="0"/>
                    </a:p>
                  </a:txBody>
                  <a:tcPr/>
                </a:tc>
                <a:extLst>
                  <a:ext uri="{0D108BD9-81ED-4DB2-BD59-A6C34878D82A}">
                    <a16:rowId xmlns:a16="http://schemas.microsoft.com/office/drawing/2014/main" val="306516380"/>
                  </a:ext>
                </a:extLst>
              </a:tr>
              <a:tr h="370840">
                <a:tc>
                  <a:txBody>
                    <a:bodyPr/>
                    <a:lstStyle/>
                    <a:p>
                      <a:r>
                        <a:rPr lang="en-US" dirty="0"/>
                        <a:t>%</a:t>
                      </a:r>
                      <a:endParaRPr lang="en-SG" dirty="0"/>
                    </a:p>
                  </a:txBody>
                  <a:tcPr/>
                </a:tc>
                <a:tc>
                  <a:txBody>
                    <a:bodyPr/>
                    <a:lstStyle/>
                    <a:p>
                      <a:r>
                        <a:rPr lang="en-US" dirty="0"/>
                        <a:t>remainder</a:t>
                      </a:r>
                      <a:endParaRPr lang="en-SG" dirty="0"/>
                    </a:p>
                  </a:txBody>
                  <a:tcPr/>
                </a:tc>
                <a:extLst>
                  <a:ext uri="{0D108BD9-81ED-4DB2-BD59-A6C34878D82A}">
                    <a16:rowId xmlns:a16="http://schemas.microsoft.com/office/drawing/2014/main" val="2329051079"/>
                  </a:ext>
                </a:extLst>
              </a:tr>
              <a:tr h="370840">
                <a:tc>
                  <a:txBody>
                    <a:bodyPr/>
                    <a:lstStyle/>
                    <a:p>
                      <a:r>
                        <a:rPr lang="en-US" dirty="0"/>
                        <a:t>++</a:t>
                      </a:r>
                      <a:endParaRPr lang="en-SG" dirty="0"/>
                    </a:p>
                  </a:txBody>
                  <a:tcPr/>
                </a:tc>
                <a:tc>
                  <a:txBody>
                    <a:bodyPr/>
                    <a:lstStyle/>
                    <a:p>
                      <a:r>
                        <a:rPr lang="en-US" dirty="0"/>
                        <a:t>increment</a:t>
                      </a:r>
                      <a:endParaRPr lang="en-SG" dirty="0"/>
                    </a:p>
                  </a:txBody>
                  <a:tcPr/>
                </a:tc>
                <a:extLst>
                  <a:ext uri="{0D108BD9-81ED-4DB2-BD59-A6C34878D82A}">
                    <a16:rowId xmlns:a16="http://schemas.microsoft.com/office/drawing/2014/main" val="1537839789"/>
                  </a:ext>
                </a:extLst>
              </a:tr>
              <a:tr h="370840">
                <a:tc>
                  <a:txBody>
                    <a:bodyPr/>
                    <a:lstStyle/>
                    <a:p>
                      <a:r>
                        <a:rPr lang="en-US" dirty="0"/>
                        <a:t>--</a:t>
                      </a:r>
                      <a:endParaRPr lang="en-SG" dirty="0"/>
                    </a:p>
                  </a:txBody>
                  <a:tcPr/>
                </a:tc>
                <a:tc>
                  <a:txBody>
                    <a:bodyPr/>
                    <a:lstStyle/>
                    <a:p>
                      <a:r>
                        <a:rPr lang="en-US" dirty="0"/>
                        <a:t>decrement</a:t>
                      </a:r>
                      <a:endParaRPr lang="en-SG" dirty="0"/>
                    </a:p>
                  </a:txBody>
                  <a:tcPr/>
                </a:tc>
                <a:extLst>
                  <a:ext uri="{0D108BD9-81ED-4DB2-BD59-A6C34878D82A}">
                    <a16:rowId xmlns:a16="http://schemas.microsoft.com/office/drawing/2014/main" val="4013174105"/>
                  </a:ext>
                </a:extLst>
              </a:tr>
            </a:tbl>
          </a:graphicData>
        </a:graphic>
      </p:graphicFrame>
      <p:graphicFrame>
        <p:nvGraphicFramePr>
          <p:cNvPr id="7" name="Table 16">
            <a:extLst>
              <a:ext uri="{FF2B5EF4-FFF2-40B4-BE49-F238E27FC236}">
                <a16:creationId xmlns:a16="http://schemas.microsoft.com/office/drawing/2014/main" id="{062C1D0E-BFD5-46EC-B9BB-1A3D59E17629}"/>
              </a:ext>
            </a:extLst>
          </p:cNvPr>
          <p:cNvGraphicFramePr>
            <a:graphicFrameLocks noGrp="1"/>
          </p:cNvGraphicFramePr>
          <p:nvPr>
            <p:extLst>
              <p:ext uri="{D42A27DB-BD31-4B8C-83A1-F6EECF244321}">
                <p14:modId xmlns:p14="http://schemas.microsoft.com/office/powerpoint/2010/main" val="3161089441"/>
              </p:ext>
            </p:extLst>
          </p:nvPr>
        </p:nvGraphicFramePr>
        <p:xfrm>
          <a:off x="4693025" y="2107400"/>
          <a:ext cx="2986482" cy="3224111"/>
        </p:xfrm>
        <a:graphic>
          <a:graphicData uri="http://schemas.openxmlformats.org/drawingml/2006/table">
            <a:tbl>
              <a:tblPr firstRow="1" bandRow="1">
                <a:tableStyleId>{5C22544A-7EE6-4342-B048-85BDC9FD1C3A}</a:tableStyleId>
              </a:tblPr>
              <a:tblGrid>
                <a:gridCol w="1493241">
                  <a:extLst>
                    <a:ext uri="{9D8B030D-6E8A-4147-A177-3AD203B41FA5}">
                      <a16:colId xmlns:a16="http://schemas.microsoft.com/office/drawing/2014/main" val="1006219194"/>
                    </a:ext>
                  </a:extLst>
                </a:gridCol>
                <a:gridCol w="1493241">
                  <a:extLst>
                    <a:ext uri="{9D8B030D-6E8A-4147-A177-3AD203B41FA5}">
                      <a16:colId xmlns:a16="http://schemas.microsoft.com/office/drawing/2014/main" val="3115315646"/>
                    </a:ext>
                  </a:extLst>
                </a:gridCol>
              </a:tblGrid>
              <a:tr h="606325">
                <a:tc>
                  <a:txBody>
                    <a:bodyPr/>
                    <a:lstStyle/>
                    <a:p>
                      <a:r>
                        <a:rPr lang="en-US" sz="1700" dirty="0"/>
                        <a:t>Relational Operators </a:t>
                      </a:r>
                      <a:endParaRPr lang="en-SG" sz="1700" dirty="0"/>
                    </a:p>
                  </a:txBody>
                  <a:tcPr marL="86618" marR="86618" marT="43309" marB="43309"/>
                </a:tc>
                <a:tc>
                  <a:txBody>
                    <a:bodyPr/>
                    <a:lstStyle/>
                    <a:p>
                      <a:endParaRPr lang="en-SG" sz="1700" dirty="0"/>
                    </a:p>
                  </a:txBody>
                  <a:tcPr marL="86618" marR="86618" marT="43309" marB="43309"/>
                </a:tc>
                <a:extLst>
                  <a:ext uri="{0D108BD9-81ED-4DB2-BD59-A6C34878D82A}">
                    <a16:rowId xmlns:a16="http://schemas.microsoft.com/office/drawing/2014/main" val="1972429477"/>
                  </a:ext>
                </a:extLst>
              </a:tr>
              <a:tr h="351284">
                <a:tc>
                  <a:txBody>
                    <a:bodyPr/>
                    <a:lstStyle/>
                    <a:p>
                      <a:r>
                        <a:rPr lang="en-US" sz="1700" dirty="0"/>
                        <a:t>==</a:t>
                      </a:r>
                      <a:endParaRPr lang="en-SG" sz="1700" dirty="0"/>
                    </a:p>
                  </a:txBody>
                  <a:tcPr marL="86618" marR="86618" marT="43309" marB="43309"/>
                </a:tc>
                <a:tc>
                  <a:txBody>
                    <a:bodyPr/>
                    <a:lstStyle/>
                    <a:p>
                      <a:r>
                        <a:rPr lang="en-US" sz="1700" dirty="0"/>
                        <a:t>Equal to </a:t>
                      </a:r>
                      <a:endParaRPr lang="en-SG" sz="1700" dirty="0"/>
                    </a:p>
                  </a:txBody>
                  <a:tcPr marL="86618" marR="86618" marT="43309" marB="43309"/>
                </a:tc>
                <a:extLst>
                  <a:ext uri="{0D108BD9-81ED-4DB2-BD59-A6C34878D82A}">
                    <a16:rowId xmlns:a16="http://schemas.microsoft.com/office/drawing/2014/main" val="2756503545"/>
                  </a:ext>
                </a:extLst>
              </a:tr>
              <a:tr h="351284">
                <a:tc>
                  <a:txBody>
                    <a:bodyPr/>
                    <a:lstStyle/>
                    <a:p>
                      <a:r>
                        <a:rPr lang="en-US" sz="1700" dirty="0"/>
                        <a:t>!=</a:t>
                      </a:r>
                      <a:endParaRPr lang="en-SG" sz="1700" dirty="0"/>
                    </a:p>
                  </a:txBody>
                  <a:tcPr marL="86618" marR="86618" marT="43309" marB="43309"/>
                </a:tc>
                <a:tc>
                  <a:txBody>
                    <a:bodyPr/>
                    <a:lstStyle/>
                    <a:p>
                      <a:r>
                        <a:rPr lang="en-US" sz="1700" dirty="0"/>
                        <a:t>Not Equal</a:t>
                      </a:r>
                      <a:endParaRPr lang="en-SG" sz="1700" dirty="0"/>
                    </a:p>
                  </a:txBody>
                  <a:tcPr marL="86618" marR="86618" marT="43309" marB="43309"/>
                </a:tc>
                <a:extLst>
                  <a:ext uri="{0D108BD9-81ED-4DB2-BD59-A6C34878D82A}">
                    <a16:rowId xmlns:a16="http://schemas.microsoft.com/office/drawing/2014/main" val="719575961"/>
                  </a:ext>
                </a:extLst>
              </a:tr>
              <a:tr h="351284">
                <a:tc>
                  <a:txBody>
                    <a:bodyPr/>
                    <a:lstStyle/>
                    <a:p>
                      <a:r>
                        <a:rPr lang="en-US" sz="1700" dirty="0"/>
                        <a:t>&gt;</a:t>
                      </a:r>
                      <a:endParaRPr lang="en-SG" sz="1700" dirty="0"/>
                    </a:p>
                  </a:txBody>
                  <a:tcPr marL="86618" marR="86618" marT="43309" marB="43309"/>
                </a:tc>
                <a:tc>
                  <a:txBody>
                    <a:bodyPr/>
                    <a:lstStyle/>
                    <a:p>
                      <a:r>
                        <a:rPr lang="en-US" sz="1700" dirty="0"/>
                        <a:t>Greater than </a:t>
                      </a:r>
                      <a:endParaRPr lang="en-SG" sz="1700" dirty="0"/>
                    </a:p>
                  </a:txBody>
                  <a:tcPr marL="86618" marR="86618" marT="43309" marB="43309"/>
                </a:tc>
                <a:extLst>
                  <a:ext uri="{0D108BD9-81ED-4DB2-BD59-A6C34878D82A}">
                    <a16:rowId xmlns:a16="http://schemas.microsoft.com/office/drawing/2014/main" val="1862338849"/>
                  </a:ext>
                </a:extLst>
              </a:tr>
              <a:tr h="351284">
                <a:tc>
                  <a:txBody>
                    <a:bodyPr/>
                    <a:lstStyle/>
                    <a:p>
                      <a:r>
                        <a:rPr lang="en-US" sz="1700" dirty="0"/>
                        <a:t>&lt;</a:t>
                      </a:r>
                      <a:endParaRPr lang="en-SG" sz="1700" dirty="0"/>
                    </a:p>
                  </a:txBody>
                  <a:tcPr marL="86618" marR="86618" marT="43309" marB="43309"/>
                </a:tc>
                <a:tc>
                  <a:txBody>
                    <a:bodyPr/>
                    <a:lstStyle/>
                    <a:p>
                      <a:r>
                        <a:rPr lang="en-US" sz="1700" dirty="0"/>
                        <a:t>Smaller than </a:t>
                      </a:r>
                      <a:endParaRPr lang="en-SG" sz="1700" dirty="0"/>
                    </a:p>
                  </a:txBody>
                  <a:tcPr marL="86618" marR="86618" marT="43309" marB="43309"/>
                </a:tc>
                <a:extLst>
                  <a:ext uri="{0D108BD9-81ED-4DB2-BD59-A6C34878D82A}">
                    <a16:rowId xmlns:a16="http://schemas.microsoft.com/office/drawing/2014/main" val="306516380"/>
                  </a:ext>
                </a:extLst>
              </a:tr>
              <a:tr h="606325">
                <a:tc>
                  <a:txBody>
                    <a:bodyPr/>
                    <a:lstStyle/>
                    <a:p>
                      <a:r>
                        <a:rPr lang="en-US" sz="1700" dirty="0"/>
                        <a:t>&gt;=</a:t>
                      </a:r>
                      <a:endParaRPr lang="en-SG" sz="1700" dirty="0"/>
                    </a:p>
                  </a:txBody>
                  <a:tcPr marL="86618" marR="86618" marT="43309" marB="43309"/>
                </a:tc>
                <a:tc>
                  <a:txBody>
                    <a:bodyPr/>
                    <a:lstStyle/>
                    <a:p>
                      <a:r>
                        <a:rPr lang="en-US" sz="1700" dirty="0"/>
                        <a:t>Greater or equal to </a:t>
                      </a:r>
                      <a:endParaRPr lang="en-SG" sz="1700" dirty="0"/>
                    </a:p>
                  </a:txBody>
                  <a:tcPr marL="86618" marR="86618" marT="43309" marB="43309"/>
                </a:tc>
                <a:extLst>
                  <a:ext uri="{0D108BD9-81ED-4DB2-BD59-A6C34878D82A}">
                    <a16:rowId xmlns:a16="http://schemas.microsoft.com/office/drawing/2014/main" val="2329051079"/>
                  </a:ext>
                </a:extLst>
              </a:tr>
              <a:tr h="606325">
                <a:tc>
                  <a:txBody>
                    <a:bodyPr/>
                    <a:lstStyle/>
                    <a:p>
                      <a:r>
                        <a:rPr lang="en-US" sz="1700" dirty="0"/>
                        <a:t>&lt;=</a:t>
                      </a:r>
                      <a:endParaRPr lang="en-SG" sz="1700" dirty="0"/>
                    </a:p>
                  </a:txBody>
                  <a:tcPr marL="86618" marR="86618" marT="43309" marB="43309"/>
                </a:tc>
                <a:tc>
                  <a:txBody>
                    <a:bodyPr/>
                    <a:lstStyle/>
                    <a:p>
                      <a:r>
                        <a:rPr lang="en-US" sz="1700" dirty="0"/>
                        <a:t>Smaller or equal to </a:t>
                      </a:r>
                      <a:endParaRPr lang="en-SG" sz="1700" dirty="0"/>
                    </a:p>
                  </a:txBody>
                  <a:tcPr marL="86618" marR="86618" marT="43309" marB="43309"/>
                </a:tc>
                <a:extLst>
                  <a:ext uri="{0D108BD9-81ED-4DB2-BD59-A6C34878D82A}">
                    <a16:rowId xmlns:a16="http://schemas.microsoft.com/office/drawing/2014/main" val="1537839789"/>
                  </a:ext>
                </a:extLst>
              </a:tr>
            </a:tbl>
          </a:graphicData>
        </a:graphic>
      </p:graphicFrame>
      <p:graphicFrame>
        <p:nvGraphicFramePr>
          <p:cNvPr id="8" name="Table 16">
            <a:extLst>
              <a:ext uri="{FF2B5EF4-FFF2-40B4-BE49-F238E27FC236}">
                <a16:creationId xmlns:a16="http://schemas.microsoft.com/office/drawing/2014/main" id="{06BF3047-650F-420C-835F-53030BA1343B}"/>
              </a:ext>
            </a:extLst>
          </p:cNvPr>
          <p:cNvGraphicFramePr>
            <a:graphicFrameLocks noGrp="1"/>
          </p:cNvGraphicFramePr>
          <p:nvPr>
            <p:extLst>
              <p:ext uri="{D42A27DB-BD31-4B8C-83A1-F6EECF244321}">
                <p14:modId xmlns:p14="http://schemas.microsoft.com/office/powerpoint/2010/main" val="1039045168"/>
              </p:ext>
            </p:extLst>
          </p:nvPr>
        </p:nvGraphicFramePr>
        <p:xfrm>
          <a:off x="8064347" y="2101590"/>
          <a:ext cx="2986482" cy="1660177"/>
        </p:xfrm>
        <a:graphic>
          <a:graphicData uri="http://schemas.openxmlformats.org/drawingml/2006/table">
            <a:tbl>
              <a:tblPr firstRow="1" bandRow="1">
                <a:tableStyleId>{5C22544A-7EE6-4342-B048-85BDC9FD1C3A}</a:tableStyleId>
              </a:tblPr>
              <a:tblGrid>
                <a:gridCol w="1493241">
                  <a:extLst>
                    <a:ext uri="{9D8B030D-6E8A-4147-A177-3AD203B41FA5}">
                      <a16:colId xmlns:a16="http://schemas.microsoft.com/office/drawing/2014/main" val="1006219194"/>
                    </a:ext>
                  </a:extLst>
                </a:gridCol>
                <a:gridCol w="1493241">
                  <a:extLst>
                    <a:ext uri="{9D8B030D-6E8A-4147-A177-3AD203B41FA5}">
                      <a16:colId xmlns:a16="http://schemas.microsoft.com/office/drawing/2014/main" val="3115315646"/>
                    </a:ext>
                  </a:extLst>
                </a:gridCol>
              </a:tblGrid>
              <a:tr h="606325">
                <a:tc>
                  <a:txBody>
                    <a:bodyPr/>
                    <a:lstStyle/>
                    <a:p>
                      <a:r>
                        <a:rPr lang="en-US" sz="1700" dirty="0"/>
                        <a:t>Logical </a:t>
                      </a:r>
                    </a:p>
                    <a:p>
                      <a:r>
                        <a:rPr lang="en-US" sz="1700" dirty="0"/>
                        <a:t>Operators </a:t>
                      </a:r>
                      <a:endParaRPr lang="en-SG" sz="1700" dirty="0"/>
                    </a:p>
                  </a:txBody>
                  <a:tcPr marL="86618" marR="86618" marT="43309" marB="43309"/>
                </a:tc>
                <a:tc>
                  <a:txBody>
                    <a:bodyPr/>
                    <a:lstStyle/>
                    <a:p>
                      <a:endParaRPr lang="en-SG" sz="1700" dirty="0"/>
                    </a:p>
                  </a:txBody>
                  <a:tcPr marL="86618" marR="86618" marT="43309" marB="43309"/>
                </a:tc>
                <a:extLst>
                  <a:ext uri="{0D108BD9-81ED-4DB2-BD59-A6C34878D82A}">
                    <a16:rowId xmlns:a16="http://schemas.microsoft.com/office/drawing/2014/main" val="1972429477"/>
                  </a:ext>
                </a:extLst>
              </a:tr>
              <a:tr h="351284">
                <a:tc>
                  <a:txBody>
                    <a:bodyPr/>
                    <a:lstStyle/>
                    <a:p>
                      <a:r>
                        <a:rPr lang="en-US" sz="1700" dirty="0"/>
                        <a:t>!</a:t>
                      </a:r>
                      <a:endParaRPr lang="en-SG" sz="1700" dirty="0"/>
                    </a:p>
                  </a:txBody>
                  <a:tcPr marL="86618" marR="86618" marT="43309" marB="43309"/>
                </a:tc>
                <a:tc>
                  <a:txBody>
                    <a:bodyPr/>
                    <a:lstStyle/>
                    <a:p>
                      <a:r>
                        <a:rPr lang="en-US" sz="1700" dirty="0"/>
                        <a:t>not</a:t>
                      </a:r>
                      <a:endParaRPr lang="en-SG" sz="1700" dirty="0"/>
                    </a:p>
                  </a:txBody>
                  <a:tcPr marL="86618" marR="86618" marT="43309" marB="43309"/>
                </a:tc>
                <a:extLst>
                  <a:ext uri="{0D108BD9-81ED-4DB2-BD59-A6C34878D82A}">
                    <a16:rowId xmlns:a16="http://schemas.microsoft.com/office/drawing/2014/main" val="2756503545"/>
                  </a:ext>
                </a:extLst>
              </a:tr>
              <a:tr h="351284">
                <a:tc>
                  <a:txBody>
                    <a:bodyPr/>
                    <a:lstStyle/>
                    <a:p>
                      <a:r>
                        <a:rPr lang="en-US" sz="1700" dirty="0"/>
                        <a:t>&amp;&amp;</a:t>
                      </a:r>
                      <a:endParaRPr lang="en-SG" sz="1700" dirty="0"/>
                    </a:p>
                  </a:txBody>
                  <a:tcPr marL="86618" marR="86618" marT="43309" marB="43309"/>
                </a:tc>
                <a:tc>
                  <a:txBody>
                    <a:bodyPr/>
                    <a:lstStyle/>
                    <a:p>
                      <a:r>
                        <a:rPr lang="en-US" sz="1700" dirty="0"/>
                        <a:t>and</a:t>
                      </a:r>
                      <a:endParaRPr lang="en-SG" sz="1700" dirty="0"/>
                    </a:p>
                  </a:txBody>
                  <a:tcPr marL="86618" marR="86618" marT="43309" marB="43309"/>
                </a:tc>
                <a:extLst>
                  <a:ext uri="{0D108BD9-81ED-4DB2-BD59-A6C34878D82A}">
                    <a16:rowId xmlns:a16="http://schemas.microsoft.com/office/drawing/2014/main" val="719575961"/>
                  </a:ext>
                </a:extLst>
              </a:tr>
              <a:tr h="351284">
                <a:tc>
                  <a:txBody>
                    <a:bodyPr/>
                    <a:lstStyle/>
                    <a:p>
                      <a:r>
                        <a:rPr lang="en-US" sz="1700" dirty="0"/>
                        <a:t>||</a:t>
                      </a:r>
                      <a:endParaRPr lang="en-SG" sz="1700" dirty="0"/>
                    </a:p>
                  </a:txBody>
                  <a:tcPr marL="86618" marR="86618" marT="43309" marB="43309"/>
                </a:tc>
                <a:tc>
                  <a:txBody>
                    <a:bodyPr/>
                    <a:lstStyle/>
                    <a:p>
                      <a:r>
                        <a:rPr lang="en-US" sz="1700" dirty="0"/>
                        <a:t>or</a:t>
                      </a:r>
                      <a:endParaRPr lang="en-SG" sz="1700" dirty="0"/>
                    </a:p>
                  </a:txBody>
                  <a:tcPr marL="86618" marR="86618" marT="43309" marB="43309"/>
                </a:tc>
                <a:extLst>
                  <a:ext uri="{0D108BD9-81ED-4DB2-BD59-A6C34878D82A}">
                    <a16:rowId xmlns:a16="http://schemas.microsoft.com/office/drawing/2014/main" val="1862338849"/>
                  </a:ext>
                </a:extLst>
              </a:tr>
            </a:tbl>
          </a:graphicData>
        </a:graphic>
      </p:graphicFrame>
      <p:pic>
        <p:nvPicPr>
          <p:cNvPr id="12" name="Picture 11" descr="Diagram&#10;&#10;Description automatically generated">
            <a:extLst>
              <a:ext uri="{FF2B5EF4-FFF2-40B4-BE49-F238E27FC236}">
                <a16:creationId xmlns:a16="http://schemas.microsoft.com/office/drawing/2014/main" id="{46688BA1-CD70-48C6-8B38-3F1252B58136}"/>
              </a:ext>
            </a:extLst>
          </p:cNvPr>
          <p:cNvPicPr>
            <a:picLocks noChangeAspect="1"/>
          </p:cNvPicPr>
          <p:nvPr/>
        </p:nvPicPr>
        <p:blipFill>
          <a:blip r:embed="rId3"/>
          <a:stretch>
            <a:fillRect/>
          </a:stretch>
        </p:blipFill>
        <p:spPr>
          <a:xfrm>
            <a:off x="8466175" y="661115"/>
            <a:ext cx="2887625" cy="888980"/>
          </a:xfrm>
          <a:prstGeom prst="rect">
            <a:avLst/>
          </a:prstGeom>
        </p:spPr>
      </p:pic>
    </p:spTree>
    <p:extLst>
      <p:ext uri="{BB962C8B-B14F-4D97-AF65-F5344CB8AC3E}">
        <p14:creationId xmlns:p14="http://schemas.microsoft.com/office/powerpoint/2010/main" val="34110488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23F6D-33AC-43D4-95B9-1DD19DD4B88C}"/>
              </a:ext>
            </a:extLst>
          </p:cNvPr>
          <p:cNvSpPr>
            <a:spLocks noGrp="1"/>
          </p:cNvSpPr>
          <p:nvPr>
            <p:ph type="title"/>
          </p:nvPr>
        </p:nvSpPr>
        <p:spPr/>
        <p:txBody>
          <a:bodyPr/>
          <a:lstStyle/>
          <a:p>
            <a:r>
              <a:rPr lang="en-SG" dirty="0"/>
              <a:t>Task 3c, use if else statement to on and off the led </a:t>
            </a:r>
          </a:p>
        </p:txBody>
      </p:sp>
      <p:pic>
        <p:nvPicPr>
          <p:cNvPr id="5" name="Content Placeholder 4">
            <a:extLst>
              <a:ext uri="{FF2B5EF4-FFF2-40B4-BE49-F238E27FC236}">
                <a16:creationId xmlns:a16="http://schemas.microsoft.com/office/drawing/2014/main" id="{3A64551B-14A8-4E1D-926D-EE200D814D8A}"/>
              </a:ext>
            </a:extLst>
          </p:cNvPr>
          <p:cNvPicPr>
            <a:picLocks noGrp="1" noChangeAspect="1"/>
          </p:cNvPicPr>
          <p:nvPr>
            <p:ph idx="1"/>
          </p:nvPr>
        </p:nvPicPr>
        <p:blipFill>
          <a:blip r:embed="rId2"/>
          <a:stretch>
            <a:fillRect/>
          </a:stretch>
        </p:blipFill>
        <p:spPr>
          <a:xfrm>
            <a:off x="998530" y="1838813"/>
            <a:ext cx="5060231" cy="4351338"/>
          </a:xfrm>
        </p:spPr>
      </p:pic>
      <p:sp>
        <p:nvSpPr>
          <p:cNvPr id="6" name="TextBox 5">
            <a:extLst>
              <a:ext uri="{FF2B5EF4-FFF2-40B4-BE49-F238E27FC236}">
                <a16:creationId xmlns:a16="http://schemas.microsoft.com/office/drawing/2014/main" id="{750BD198-BBCA-4A2D-8271-1F5C8A7BCD9B}"/>
              </a:ext>
            </a:extLst>
          </p:cNvPr>
          <p:cNvSpPr txBox="1"/>
          <p:nvPr/>
        </p:nvSpPr>
        <p:spPr>
          <a:xfrm>
            <a:off x="6496862" y="1720840"/>
            <a:ext cx="3694215" cy="4247317"/>
          </a:xfrm>
          <a:prstGeom prst="rect">
            <a:avLst/>
          </a:prstGeom>
          <a:noFill/>
        </p:spPr>
        <p:txBody>
          <a:bodyPr wrap="square" rtlCol="0">
            <a:spAutoFit/>
          </a:bodyPr>
          <a:lstStyle/>
          <a:p>
            <a:r>
              <a:rPr lang="en-SG" dirty="0"/>
              <a:t>Setup your circuit as shown in the diagram: </a:t>
            </a:r>
          </a:p>
          <a:p>
            <a:endParaRPr lang="en-SG" dirty="0"/>
          </a:p>
          <a:p>
            <a:r>
              <a:rPr lang="en-SG" dirty="0"/>
              <a:t>5V to switch </a:t>
            </a:r>
          </a:p>
          <a:p>
            <a:r>
              <a:rPr lang="en-SG" dirty="0"/>
              <a:t>Switch to resistor</a:t>
            </a:r>
          </a:p>
          <a:p>
            <a:r>
              <a:rPr lang="en-SG" dirty="0"/>
              <a:t>Resistor to Ground line </a:t>
            </a:r>
          </a:p>
          <a:p>
            <a:r>
              <a:rPr lang="en-SG" dirty="0"/>
              <a:t>Switch to pin 7  </a:t>
            </a:r>
          </a:p>
          <a:p>
            <a:endParaRPr lang="en-SG" dirty="0"/>
          </a:p>
          <a:p>
            <a:r>
              <a:rPr lang="en-SG" dirty="0"/>
              <a:t>Fun fact!: </a:t>
            </a:r>
          </a:p>
          <a:p>
            <a:r>
              <a:rPr lang="en-SG" dirty="0"/>
              <a:t>The resistor used in the push button in this setup is called a pull down resistor, if you are interested why we need to use a pull down resistor feel  free to ask us after the class! </a:t>
            </a:r>
          </a:p>
          <a:p>
            <a:endParaRPr lang="en-SG" dirty="0"/>
          </a:p>
        </p:txBody>
      </p:sp>
    </p:spTree>
    <p:extLst>
      <p:ext uri="{BB962C8B-B14F-4D97-AF65-F5344CB8AC3E}">
        <p14:creationId xmlns:p14="http://schemas.microsoft.com/office/powerpoint/2010/main" val="87650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23D9131-F09D-4BCD-86A7-973D0C5CA9E8}"/>
              </a:ext>
            </a:extLst>
          </p:cNvPr>
          <p:cNvPicPr>
            <a:picLocks noChangeAspect="1"/>
          </p:cNvPicPr>
          <p:nvPr/>
        </p:nvPicPr>
        <p:blipFill rotWithShape="1">
          <a:blip r:embed="rId2"/>
          <a:srcRect l="10444"/>
          <a:stretch/>
        </p:blipFill>
        <p:spPr>
          <a:xfrm>
            <a:off x="1599880" y="1595016"/>
            <a:ext cx="9298350" cy="5069707"/>
          </a:xfrm>
          <a:prstGeom prst="rect">
            <a:avLst/>
          </a:prstGeom>
        </p:spPr>
      </p:pic>
      <p:sp>
        <p:nvSpPr>
          <p:cNvPr id="2" name="Title 1">
            <a:extLst>
              <a:ext uri="{FF2B5EF4-FFF2-40B4-BE49-F238E27FC236}">
                <a16:creationId xmlns:a16="http://schemas.microsoft.com/office/drawing/2014/main" id="{B7623F6D-33AC-43D4-95B9-1DD19DD4B88C}"/>
              </a:ext>
            </a:extLst>
          </p:cNvPr>
          <p:cNvSpPr>
            <a:spLocks noGrp="1"/>
          </p:cNvSpPr>
          <p:nvPr>
            <p:ph type="title"/>
          </p:nvPr>
        </p:nvSpPr>
        <p:spPr/>
        <p:txBody>
          <a:bodyPr/>
          <a:lstStyle/>
          <a:p>
            <a:r>
              <a:rPr lang="en-SG" dirty="0"/>
              <a:t>Task 3c, use if else statement to on and off the led </a:t>
            </a:r>
          </a:p>
        </p:txBody>
      </p:sp>
      <p:sp>
        <p:nvSpPr>
          <p:cNvPr id="9" name="TextBox 8">
            <a:extLst>
              <a:ext uri="{FF2B5EF4-FFF2-40B4-BE49-F238E27FC236}">
                <a16:creationId xmlns:a16="http://schemas.microsoft.com/office/drawing/2014/main" id="{35A6D1A1-F6A5-405E-AF4D-34DC563D0785}"/>
              </a:ext>
            </a:extLst>
          </p:cNvPr>
          <p:cNvSpPr txBox="1"/>
          <p:nvPr/>
        </p:nvSpPr>
        <p:spPr>
          <a:xfrm>
            <a:off x="8977745" y="2771190"/>
            <a:ext cx="1657656" cy="461665"/>
          </a:xfrm>
          <a:prstGeom prst="rect">
            <a:avLst/>
          </a:prstGeom>
          <a:noFill/>
        </p:spPr>
        <p:txBody>
          <a:bodyPr wrap="square" rtlCol="0">
            <a:spAutoFit/>
          </a:bodyPr>
          <a:lstStyle/>
          <a:p>
            <a:r>
              <a:rPr lang="en-SG" sz="1200" dirty="0">
                <a:solidFill>
                  <a:schemeClr val="bg2"/>
                </a:solidFill>
              </a:rPr>
              <a:t>Create a variable for your push button pin</a:t>
            </a:r>
          </a:p>
        </p:txBody>
      </p:sp>
      <p:cxnSp>
        <p:nvCxnSpPr>
          <p:cNvPr id="12" name="Straight Arrow Connector 11">
            <a:extLst>
              <a:ext uri="{FF2B5EF4-FFF2-40B4-BE49-F238E27FC236}">
                <a16:creationId xmlns:a16="http://schemas.microsoft.com/office/drawing/2014/main" id="{5F0EB734-4B17-4FE9-9B4D-9CE30D339347}"/>
              </a:ext>
            </a:extLst>
          </p:cNvPr>
          <p:cNvCxnSpPr>
            <a:cxnSpLocks/>
          </p:cNvCxnSpPr>
          <p:nvPr/>
        </p:nvCxnSpPr>
        <p:spPr>
          <a:xfrm flipH="1">
            <a:off x="8155653" y="3094356"/>
            <a:ext cx="82209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81F3763-3C3A-4D5B-8670-586C5C97DE02}"/>
              </a:ext>
            </a:extLst>
          </p:cNvPr>
          <p:cNvCxnSpPr>
            <a:cxnSpLocks/>
          </p:cNvCxnSpPr>
          <p:nvPr/>
        </p:nvCxnSpPr>
        <p:spPr>
          <a:xfrm flipH="1">
            <a:off x="8711033" y="3637726"/>
            <a:ext cx="3009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48C4D3E-C3D4-4AD0-A72E-063A9BA4AB43}"/>
              </a:ext>
            </a:extLst>
          </p:cNvPr>
          <p:cNvSpPr txBox="1"/>
          <p:nvPr/>
        </p:nvSpPr>
        <p:spPr>
          <a:xfrm>
            <a:off x="8977745" y="3486646"/>
            <a:ext cx="1657656" cy="276999"/>
          </a:xfrm>
          <a:prstGeom prst="rect">
            <a:avLst/>
          </a:prstGeom>
          <a:noFill/>
        </p:spPr>
        <p:txBody>
          <a:bodyPr wrap="square" rtlCol="0">
            <a:spAutoFit/>
          </a:bodyPr>
          <a:lstStyle/>
          <a:p>
            <a:r>
              <a:rPr lang="en-SG" sz="1200" dirty="0">
                <a:solidFill>
                  <a:schemeClr val="bg2"/>
                </a:solidFill>
              </a:rPr>
              <a:t>Initialize pin 7 as input </a:t>
            </a:r>
          </a:p>
        </p:txBody>
      </p:sp>
      <p:cxnSp>
        <p:nvCxnSpPr>
          <p:cNvPr id="19" name="Straight Arrow Connector 18">
            <a:extLst>
              <a:ext uri="{FF2B5EF4-FFF2-40B4-BE49-F238E27FC236}">
                <a16:creationId xmlns:a16="http://schemas.microsoft.com/office/drawing/2014/main" id="{C3129238-E903-4950-89EE-802C2C947363}"/>
              </a:ext>
            </a:extLst>
          </p:cNvPr>
          <p:cNvCxnSpPr>
            <a:cxnSpLocks/>
          </p:cNvCxnSpPr>
          <p:nvPr/>
        </p:nvCxnSpPr>
        <p:spPr>
          <a:xfrm flipH="1">
            <a:off x="9548011" y="4186203"/>
            <a:ext cx="3009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724A85A-600F-4200-8270-5132C5AEAFFA}"/>
              </a:ext>
            </a:extLst>
          </p:cNvPr>
          <p:cNvSpPr txBox="1"/>
          <p:nvPr/>
        </p:nvSpPr>
        <p:spPr>
          <a:xfrm>
            <a:off x="9806573" y="3955370"/>
            <a:ext cx="931515" cy="461665"/>
          </a:xfrm>
          <a:prstGeom prst="rect">
            <a:avLst/>
          </a:prstGeom>
          <a:noFill/>
        </p:spPr>
        <p:txBody>
          <a:bodyPr wrap="square" rtlCol="0">
            <a:spAutoFit/>
          </a:bodyPr>
          <a:lstStyle/>
          <a:p>
            <a:r>
              <a:rPr lang="en-SG" sz="1200" dirty="0">
                <a:solidFill>
                  <a:schemeClr val="bg2"/>
                </a:solidFill>
              </a:rPr>
              <a:t>Read value from pin</a:t>
            </a:r>
          </a:p>
        </p:txBody>
      </p:sp>
      <p:cxnSp>
        <p:nvCxnSpPr>
          <p:cNvPr id="21" name="Straight Arrow Connector 20">
            <a:extLst>
              <a:ext uri="{FF2B5EF4-FFF2-40B4-BE49-F238E27FC236}">
                <a16:creationId xmlns:a16="http://schemas.microsoft.com/office/drawing/2014/main" id="{280CB3E9-81AB-469A-B7C4-00191B811EA0}"/>
              </a:ext>
            </a:extLst>
          </p:cNvPr>
          <p:cNvCxnSpPr>
            <a:cxnSpLocks/>
            <a:stCxn id="24" idx="1"/>
          </p:cNvCxnSpPr>
          <p:nvPr/>
        </p:nvCxnSpPr>
        <p:spPr>
          <a:xfrm flipH="1" flipV="1">
            <a:off x="8530138" y="4289705"/>
            <a:ext cx="1276434" cy="496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9618398-2DB7-4576-8E35-62B8DF4FB889}"/>
              </a:ext>
            </a:extLst>
          </p:cNvPr>
          <p:cNvSpPr txBox="1"/>
          <p:nvPr/>
        </p:nvSpPr>
        <p:spPr>
          <a:xfrm>
            <a:off x="9806572" y="4462746"/>
            <a:ext cx="931515" cy="646331"/>
          </a:xfrm>
          <a:prstGeom prst="rect">
            <a:avLst/>
          </a:prstGeom>
          <a:noFill/>
        </p:spPr>
        <p:txBody>
          <a:bodyPr wrap="square" rtlCol="0">
            <a:spAutoFit/>
          </a:bodyPr>
          <a:lstStyle/>
          <a:p>
            <a:r>
              <a:rPr lang="en-SG" sz="1200" dirty="0">
                <a:solidFill>
                  <a:schemeClr val="bg2"/>
                </a:solidFill>
              </a:rPr>
              <a:t>If button is pressed, light up LED </a:t>
            </a:r>
          </a:p>
        </p:txBody>
      </p:sp>
    </p:spTree>
    <p:extLst>
      <p:ext uri="{BB962C8B-B14F-4D97-AF65-F5344CB8AC3E}">
        <p14:creationId xmlns:p14="http://schemas.microsoft.com/office/powerpoint/2010/main" val="14383481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F2B84-4B2F-4F1B-82A7-C51AFA1B7A8F}"/>
              </a:ext>
            </a:extLst>
          </p:cNvPr>
          <p:cNvSpPr>
            <a:spLocks noGrp="1"/>
          </p:cNvSpPr>
          <p:nvPr>
            <p:ph type="title"/>
          </p:nvPr>
        </p:nvSpPr>
        <p:spPr/>
        <p:txBody>
          <a:bodyPr/>
          <a:lstStyle/>
          <a:p>
            <a:r>
              <a:rPr lang="en-SG" dirty="0"/>
              <a:t>Task 3c analysis </a:t>
            </a:r>
          </a:p>
        </p:txBody>
      </p:sp>
      <p:sp>
        <p:nvSpPr>
          <p:cNvPr id="3" name="Content Placeholder 2">
            <a:extLst>
              <a:ext uri="{FF2B5EF4-FFF2-40B4-BE49-F238E27FC236}">
                <a16:creationId xmlns:a16="http://schemas.microsoft.com/office/drawing/2014/main" id="{620C50EC-8CAD-4F34-83AD-6CF903386F44}"/>
              </a:ext>
            </a:extLst>
          </p:cNvPr>
          <p:cNvSpPr>
            <a:spLocks noGrp="1"/>
          </p:cNvSpPr>
          <p:nvPr>
            <p:ph idx="1"/>
          </p:nvPr>
        </p:nvSpPr>
        <p:spPr/>
        <p:txBody>
          <a:bodyPr/>
          <a:lstStyle/>
          <a:p>
            <a:r>
              <a:rPr lang="en-SG" dirty="0" err="1"/>
              <a:t>pinMode</a:t>
            </a:r>
            <a:r>
              <a:rPr lang="en-SG" dirty="0"/>
              <a:t> as INPUT </a:t>
            </a:r>
          </a:p>
          <a:p>
            <a:r>
              <a:rPr lang="en-SG" dirty="0" err="1"/>
              <a:t>digitalRead</a:t>
            </a:r>
            <a:r>
              <a:rPr lang="en-SG" dirty="0"/>
              <a:t> </a:t>
            </a:r>
          </a:p>
          <a:p>
            <a:r>
              <a:rPr lang="en-SG" dirty="0"/>
              <a:t>Using an if else statement </a:t>
            </a:r>
          </a:p>
        </p:txBody>
      </p:sp>
    </p:spTree>
    <p:extLst>
      <p:ext uri="{BB962C8B-B14F-4D97-AF65-F5344CB8AC3E}">
        <p14:creationId xmlns:p14="http://schemas.microsoft.com/office/powerpoint/2010/main" val="24250398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70603" y="1742511"/>
            <a:ext cx="10650794" cy="4021908"/>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r>
              <a:rPr lang="en-US" sz="2000" dirty="0"/>
              <a:t>When you want to keep repeating code, there are better ways than repeating the code you wrote many times, and that is through loops </a:t>
            </a:r>
          </a:p>
          <a:p>
            <a:pPr marL="540000" indent="-360000">
              <a:buClr>
                <a:srgbClr val="8ABF5E"/>
              </a:buClr>
              <a:buFont typeface="Arial" panose="020B0604020202020204" pitchFamily="34" charset="0"/>
              <a:buChar char="•"/>
            </a:pPr>
            <a:endParaRPr lang="en-US" sz="2000" dirty="0"/>
          </a:p>
          <a:p>
            <a:pPr marL="540000" indent="-360000">
              <a:buClr>
                <a:srgbClr val="8ABF5E"/>
              </a:buClr>
              <a:buFont typeface="Arial" panose="020B0604020202020204" pitchFamily="34" charset="0"/>
              <a:buChar char="•"/>
            </a:pPr>
            <a:endParaRPr lang="en-US" sz="2800" dirty="0"/>
          </a:p>
          <a:p>
            <a:pPr marL="180000">
              <a:buClr>
                <a:srgbClr val="8ABF5E"/>
              </a:buClr>
            </a:pPr>
            <a:r>
              <a:rPr lang="en-US" sz="2800" dirty="0"/>
              <a:t> </a:t>
            </a:r>
          </a:p>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a:p>
            <a:pPr marL="180000">
              <a:buClr>
                <a:srgbClr val="8ABF5E"/>
              </a:buClr>
            </a:pPr>
            <a:endParaRPr lang="en-US" sz="2800" dirty="0"/>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648930"/>
            <a:ext cx="10515600" cy="1093581"/>
          </a:xfrm>
        </p:spPr>
        <p:txBody>
          <a:bodyPr/>
          <a:lstStyle/>
          <a:p>
            <a:r>
              <a:rPr lang="en-US" dirty="0">
                <a:solidFill>
                  <a:srgbClr val="EF4D47"/>
                </a:solidFill>
                <a:latin typeface="Consolas" panose="020B0609020204030204" pitchFamily="49" charset="0"/>
                <a:ea typeface="Menlo" panose="020B0609030804020204" pitchFamily="49" charset="0"/>
                <a:cs typeface="Consolas" panose="020B0609020204030204" pitchFamily="49" charset="0"/>
              </a:rPr>
              <a:t>Loops</a:t>
            </a:r>
          </a:p>
        </p:txBody>
      </p:sp>
      <p:pic>
        <p:nvPicPr>
          <p:cNvPr id="7" name="Picture 6" descr="Diagram&#10;&#10;Description automatically generated">
            <a:extLst>
              <a:ext uri="{FF2B5EF4-FFF2-40B4-BE49-F238E27FC236}">
                <a16:creationId xmlns:a16="http://schemas.microsoft.com/office/drawing/2014/main" id="{B795060D-02FD-4304-A359-6499D7E541BE}"/>
              </a:ext>
            </a:extLst>
          </p:cNvPr>
          <p:cNvPicPr>
            <a:picLocks noChangeAspect="1"/>
          </p:cNvPicPr>
          <p:nvPr/>
        </p:nvPicPr>
        <p:blipFill rotWithShape="1">
          <a:blip r:embed="rId3"/>
          <a:srcRect l="1813"/>
          <a:stretch/>
        </p:blipFill>
        <p:spPr>
          <a:xfrm>
            <a:off x="8552329" y="704745"/>
            <a:ext cx="2835269" cy="828614"/>
          </a:xfrm>
          <a:prstGeom prst="rect">
            <a:avLst/>
          </a:prstGeom>
        </p:spPr>
      </p:pic>
      <p:pic>
        <p:nvPicPr>
          <p:cNvPr id="12" name="Picture 11" descr="Graphical user interface, table&#10;&#10;Description automatically generated">
            <a:extLst>
              <a:ext uri="{FF2B5EF4-FFF2-40B4-BE49-F238E27FC236}">
                <a16:creationId xmlns:a16="http://schemas.microsoft.com/office/drawing/2014/main" id="{A82DBAE8-1956-48D3-A70F-6AABCAA5E008}"/>
              </a:ext>
            </a:extLst>
          </p:cNvPr>
          <p:cNvPicPr>
            <a:picLocks noChangeAspect="1"/>
          </p:cNvPicPr>
          <p:nvPr/>
        </p:nvPicPr>
        <p:blipFill>
          <a:blip r:embed="rId4"/>
          <a:stretch>
            <a:fillRect/>
          </a:stretch>
        </p:blipFill>
        <p:spPr>
          <a:xfrm>
            <a:off x="1402372" y="2743697"/>
            <a:ext cx="4155811" cy="2792612"/>
          </a:xfrm>
          <a:prstGeom prst="rect">
            <a:avLst/>
          </a:prstGeom>
        </p:spPr>
      </p:pic>
      <p:cxnSp>
        <p:nvCxnSpPr>
          <p:cNvPr id="14" name="Straight Arrow Connector 13">
            <a:extLst>
              <a:ext uri="{FF2B5EF4-FFF2-40B4-BE49-F238E27FC236}">
                <a16:creationId xmlns:a16="http://schemas.microsoft.com/office/drawing/2014/main" id="{4D591E37-6AD6-4E0F-8300-893798B7FF13}"/>
              </a:ext>
            </a:extLst>
          </p:cNvPr>
          <p:cNvCxnSpPr/>
          <p:nvPr/>
        </p:nvCxnSpPr>
        <p:spPr>
          <a:xfrm flipH="1">
            <a:off x="2611174" y="3579363"/>
            <a:ext cx="4102576" cy="8312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A738DC6-322A-4B04-9BD7-CECEAB8428D9}"/>
              </a:ext>
            </a:extLst>
          </p:cNvPr>
          <p:cNvSpPr txBox="1"/>
          <p:nvPr/>
        </p:nvSpPr>
        <p:spPr>
          <a:xfrm>
            <a:off x="6713750" y="3394697"/>
            <a:ext cx="4273062" cy="646331"/>
          </a:xfrm>
          <a:prstGeom prst="rect">
            <a:avLst/>
          </a:prstGeom>
          <a:noFill/>
        </p:spPr>
        <p:txBody>
          <a:bodyPr wrap="square" rtlCol="0">
            <a:spAutoFit/>
          </a:bodyPr>
          <a:lstStyle/>
          <a:p>
            <a:r>
              <a:rPr lang="en-SG" dirty="0"/>
              <a:t>Even if you love SOAR there are better ways to proclaim your love ;)</a:t>
            </a:r>
          </a:p>
        </p:txBody>
      </p:sp>
    </p:spTree>
    <p:extLst>
      <p:ext uri="{BB962C8B-B14F-4D97-AF65-F5344CB8AC3E}">
        <p14:creationId xmlns:p14="http://schemas.microsoft.com/office/powerpoint/2010/main" val="1610194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70603" y="1742511"/>
            <a:ext cx="10650794" cy="4021908"/>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a:p>
            <a:pPr marL="180000">
              <a:buClr>
                <a:srgbClr val="8ABF5E"/>
              </a:buClr>
            </a:pPr>
            <a:endParaRPr lang="en-US" sz="2800" dirty="0"/>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648930"/>
            <a:ext cx="10515600" cy="1093581"/>
          </a:xfrm>
        </p:spPr>
        <p:txBody>
          <a:bodyPr/>
          <a:lstStyle/>
          <a:p>
            <a:r>
              <a:rPr lang="en-US" dirty="0">
                <a:solidFill>
                  <a:srgbClr val="EF4D47"/>
                </a:solidFill>
                <a:latin typeface="Consolas" panose="020B0609020204030204" pitchFamily="49" charset="0"/>
                <a:ea typeface="Menlo" panose="020B0609030804020204" pitchFamily="49" charset="0"/>
                <a:cs typeface="Consolas" panose="020B0609020204030204" pitchFamily="49" charset="0"/>
              </a:rPr>
              <a:t>Loops: two types </a:t>
            </a:r>
          </a:p>
        </p:txBody>
      </p:sp>
      <p:pic>
        <p:nvPicPr>
          <p:cNvPr id="7" name="Picture 6" descr="Diagram&#10;&#10;Description automatically generated">
            <a:extLst>
              <a:ext uri="{FF2B5EF4-FFF2-40B4-BE49-F238E27FC236}">
                <a16:creationId xmlns:a16="http://schemas.microsoft.com/office/drawing/2014/main" id="{B795060D-02FD-4304-A359-6499D7E541BE}"/>
              </a:ext>
            </a:extLst>
          </p:cNvPr>
          <p:cNvPicPr>
            <a:picLocks noChangeAspect="1"/>
          </p:cNvPicPr>
          <p:nvPr/>
        </p:nvPicPr>
        <p:blipFill rotWithShape="1">
          <a:blip r:embed="rId3"/>
          <a:srcRect l="1813"/>
          <a:stretch/>
        </p:blipFill>
        <p:spPr>
          <a:xfrm>
            <a:off x="8552329" y="704745"/>
            <a:ext cx="2835269" cy="828614"/>
          </a:xfrm>
          <a:prstGeom prst="rect">
            <a:avLst/>
          </a:prstGeom>
        </p:spPr>
      </p:pic>
      <p:pic>
        <p:nvPicPr>
          <p:cNvPr id="10" name="Picture 9" descr="Graphical user interface&#10;&#10;Description automatically generated with medium confidence">
            <a:extLst>
              <a:ext uri="{FF2B5EF4-FFF2-40B4-BE49-F238E27FC236}">
                <a16:creationId xmlns:a16="http://schemas.microsoft.com/office/drawing/2014/main" id="{3EF6FF40-A007-4FBF-9B48-13A320AD241D}"/>
              </a:ext>
            </a:extLst>
          </p:cNvPr>
          <p:cNvPicPr>
            <a:picLocks noChangeAspect="1"/>
          </p:cNvPicPr>
          <p:nvPr/>
        </p:nvPicPr>
        <p:blipFill>
          <a:blip r:embed="rId4"/>
          <a:stretch>
            <a:fillRect/>
          </a:stretch>
        </p:blipFill>
        <p:spPr>
          <a:xfrm>
            <a:off x="2276419" y="2145476"/>
            <a:ext cx="7884958" cy="3215978"/>
          </a:xfrm>
          <a:prstGeom prst="rect">
            <a:avLst/>
          </a:prstGeom>
        </p:spPr>
      </p:pic>
    </p:spTree>
    <p:extLst>
      <p:ext uri="{BB962C8B-B14F-4D97-AF65-F5344CB8AC3E}">
        <p14:creationId xmlns:p14="http://schemas.microsoft.com/office/powerpoint/2010/main" val="2594675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FCCFC-8946-448D-95BB-F91056268828}"/>
              </a:ext>
            </a:extLst>
          </p:cNvPr>
          <p:cNvSpPr>
            <a:spLocks noGrp="1"/>
          </p:cNvSpPr>
          <p:nvPr>
            <p:ph type="title"/>
          </p:nvPr>
        </p:nvSpPr>
        <p:spPr/>
        <p:txBody>
          <a:bodyPr/>
          <a:lstStyle/>
          <a:p>
            <a:r>
              <a:rPr lang="en-SG" dirty="0"/>
              <a:t>You should see a blank page with components to the right </a:t>
            </a:r>
          </a:p>
        </p:txBody>
      </p:sp>
      <p:pic>
        <p:nvPicPr>
          <p:cNvPr id="5" name="Picture 4">
            <a:extLst>
              <a:ext uri="{FF2B5EF4-FFF2-40B4-BE49-F238E27FC236}">
                <a16:creationId xmlns:a16="http://schemas.microsoft.com/office/drawing/2014/main" id="{8B8DE91B-1635-42A7-83E2-2DA192BF9710}"/>
              </a:ext>
            </a:extLst>
          </p:cNvPr>
          <p:cNvPicPr>
            <a:picLocks noChangeAspect="1"/>
          </p:cNvPicPr>
          <p:nvPr/>
        </p:nvPicPr>
        <p:blipFill>
          <a:blip r:embed="rId2"/>
          <a:stretch>
            <a:fillRect/>
          </a:stretch>
        </p:blipFill>
        <p:spPr>
          <a:xfrm>
            <a:off x="977966" y="1724920"/>
            <a:ext cx="9365673" cy="4643067"/>
          </a:xfrm>
          <a:prstGeom prst="rect">
            <a:avLst/>
          </a:prstGeom>
        </p:spPr>
      </p:pic>
      <p:sp>
        <p:nvSpPr>
          <p:cNvPr id="6" name="Rectangle 5">
            <a:extLst>
              <a:ext uri="{FF2B5EF4-FFF2-40B4-BE49-F238E27FC236}">
                <a16:creationId xmlns:a16="http://schemas.microsoft.com/office/drawing/2014/main" id="{2D61363B-5D38-4DC0-9ADF-B089DCC695B7}"/>
              </a:ext>
            </a:extLst>
          </p:cNvPr>
          <p:cNvSpPr/>
          <p:nvPr/>
        </p:nvSpPr>
        <p:spPr>
          <a:xfrm>
            <a:off x="8440615" y="1501181"/>
            <a:ext cx="2307252" cy="5207679"/>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937713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70603" y="1742511"/>
            <a:ext cx="10650794" cy="4021908"/>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a:p>
            <a:pPr marL="180000">
              <a:buClr>
                <a:srgbClr val="8ABF5E"/>
              </a:buClr>
            </a:pPr>
            <a:endParaRPr lang="en-US" sz="2800" dirty="0"/>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648930"/>
            <a:ext cx="10515600" cy="1093581"/>
          </a:xfrm>
        </p:spPr>
        <p:txBody>
          <a:bodyPr/>
          <a:lstStyle/>
          <a:p>
            <a:r>
              <a:rPr lang="en-US" dirty="0">
                <a:solidFill>
                  <a:srgbClr val="EF4D47"/>
                </a:solidFill>
                <a:latin typeface="Consolas" panose="020B0609020204030204" pitchFamily="49" charset="0"/>
                <a:ea typeface="Menlo" panose="020B0609030804020204" pitchFamily="49" charset="0"/>
                <a:cs typeface="Consolas" panose="020B0609020204030204" pitchFamily="49" charset="0"/>
              </a:rPr>
              <a:t>Loops: for loop </a:t>
            </a:r>
          </a:p>
        </p:txBody>
      </p:sp>
      <p:pic>
        <p:nvPicPr>
          <p:cNvPr id="7" name="Picture 6" descr="Diagram&#10;&#10;Description automatically generated">
            <a:extLst>
              <a:ext uri="{FF2B5EF4-FFF2-40B4-BE49-F238E27FC236}">
                <a16:creationId xmlns:a16="http://schemas.microsoft.com/office/drawing/2014/main" id="{B795060D-02FD-4304-A359-6499D7E541BE}"/>
              </a:ext>
            </a:extLst>
          </p:cNvPr>
          <p:cNvPicPr>
            <a:picLocks noChangeAspect="1"/>
          </p:cNvPicPr>
          <p:nvPr/>
        </p:nvPicPr>
        <p:blipFill rotWithShape="1">
          <a:blip r:embed="rId3"/>
          <a:srcRect l="1813"/>
          <a:stretch/>
        </p:blipFill>
        <p:spPr>
          <a:xfrm>
            <a:off x="8552329" y="704745"/>
            <a:ext cx="2835269" cy="828614"/>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A09D2E5D-49A8-474E-8F26-2E1B7FB4C769}"/>
              </a:ext>
            </a:extLst>
          </p:cNvPr>
          <p:cNvPicPr>
            <a:picLocks noChangeAspect="1"/>
          </p:cNvPicPr>
          <p:nvPr/>
        </p:nvPicPr>
        <p:blipFill>
          <a:blip r:embed="rId4"/>
          <a:stretch>
            <a:fillRect/>
          </a:stretch>
        </p:blipFill>
        <p:spPr>
          <a:xfrm>
            <a:off x="1349619" y="2603228"/>
            <a:ext cx="6520962" cy="2889877"/>
          </a:xfrm>
          <a:prstGeom prst="rect">
            <a:avLst/>
          </a:prstGeom>
        </p:spPr>
      </p:pic>
      <p:cxnSp>
        <p:nvCxnSpPr>
          <p:cNvPr id="9" name="Straight Arrow Connector 8">
            <a:extLst>
              <a:ext uri="{FF2B5EF4-FFF2-40B4-BE49-F238E27FC236}">
                <a16:creationId xmlns:a16="http://schemas.microsoft.com/office/drawing/2014/main" id="{8E803E38-8D21-4168-959A-2C1ECF0ED58E}"/>
              </a:ext>
            </a:extLst>
          </p:cNvPr>
          <p:cNvCxnSpPr>
            <a:cxnSpLocks/>
          </p:cNvCxnSpPr>
          <p:nvPr/>
        </p:nvCxnSpPr>
        <p:spPr>
          <a:xfrm>
            <a:off x="1899138" y="2453054"/>
            <a:ext cx="0" cy="127488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AB4DD7-FA86-4B7F-9658-A56904A44A73}"/>
              </a:ext>
            </a:extLst>
          </p:cNvPr>
          <p:cNvSpPr txBox="1"/>
          <p:nvPr/>
        </p:nvSpPr>
        <p:spPr>
          <a:xfrm>
            <a:off x="699399" y="1823501"/>
            <a:ext cx="2399477" cy="646331"/>
          </a:xfrm>
          <a:prstGeom prst="rect">
            <a:avLst/>
          </a:prstGeom>
          <a:noFill/>
        </p:spPr>
        <p:txBody>
          <a:bodyPr wrap="square" rtlCol="0">
            <a:spAutoFit/>
          </a:bodyPr>
          <a:lstStyle/>
          <a:p>
            <a:pPr algn="ctr"/>
            <a:r>
              <a:rPr lang="en-SG" dirty="0"/>
              <a:t>Declare variable </a:t>
            </a:r>
            <a:r>
              <a:rPr lang="en-SG" dirty="0" err="1"/>
              <a:t>i</a:t>
            </a:r>
            <a:endParaRPr lang="en-SG" dirty="0"/>
          </a:p>
          <a:p>
            <a:pPr algn="ctr"/>
            <a:r>
              <a:rPr lang="en-SG" dirty="0"/>
              <a:t>(or any name you like)</a:t>
            </a:r>
          </a:p>
        </p:txBody>
      </p:sp>
      <p:sp>
        <p:nvSpPr>
          <p:cNvPr id="13" name="TextBox 12">
            <a:extLst>
              <a:ext uri="{FF2B5EF4-FFF2-40B4-BE49-F238E27FC236}">
                <a16:creationId xmlns:a16="http://schemas.microsoft.com/office/drawing/2014/main" id="{E5A1454E-1F1B-450E-BBC3-5B5477D8CD63}"/>
              </a:ext>
            </a:extLst>
          </p:cNvPr>
          <p:cNvSpPr txBox="1"/>
          <p:nvPr/>
        </p:nvSpPr>
        <p:spPr>
          <a:xfrm>
            <a:off x="3026939" y="1807966"/>
            <a:ext cx="2400944" cy="646331"/>
          </a:xfrm>
          <a:prstGeom prst="rect">
            <a:avLst/>
          </a:prstGeom>
          <a:noFill/>
        </p:spPr>
        <p:txBody>
          <a:bodyPr wrap="square" rtlCol="0">
            <a:spAutoFit/>
          </a:bodyPr>
          <a:lstStyle/>
          <a:p>
            <a:pPr algn="ctr"/>
            <a:r>
              <a:rPr lang="en-SG" dirty="0"/>
              <a:t>Run the loop while </a:t>
            </a:r>
            <a:r>
              <a:rPr lang="en-SG" dirty="0" err="1"/>
              <a:t>i</a:t>
            </a:r>
            <a:r>
              <a:rPr lang="en-SG" dirty="0"/>
              <a:t> is smaller than 5</a:t>
            </a:r>
          </a:p>
        </p:txBody>
      </p:sp>
      <p:cxnSp>
        <p:nvCxnSpPr>
          <p:cNvPr id="14" name="Straight Arrow Connector 13">
            <a:extLst>
              <a:ext uri="{FF2B5EF4-FFF2-40B4-BE49-F238E27FC236}">
                <a16:creationId xmlns:a16="http://schemas.microsoft.com/office/drawing/2014/main" id="{BEDB74D3-72CC-465D-BEAD-E57E3542980D}"/>
              </a:ext>
            </a:extLst>
          </p:cNvPr>
          <p:cNvCxnSpPr>
            <a:cxnSpLocks/>
            <a:stCxn id="13" idx="2"/>
          </p:cNvCxnSpPr>
          <p:nvPr/>
        </p:nvCxnSpPr>
        <p:spPr>
          <a:xfrm flipH="1">
            <a:off x="2448658" y="2454297"/>
            <a:ext cx="1778753" cy="127364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166D7EC-2F66-4E86-9AA6-B28BB713DB89}"/>
              </a:ext>
            </a:extLst>
          </p:cNvPr>
          <p:cNvSpPr txBox="1"/>
          <p:nvPr/>
        </p:nvSpPr>
        <p:spPr>
          <a:xfrm>
            <a:off x="5455256" y="1821961"/>
            <a:ext cx="2725986" cy="646331"/>
          </a:xfrm>
          <a:prstGeom prst="rect">
            <a:avLst/>
          </a:prstGeom>
          <a:noFill/>
        </p:spPr>
        <p:txBody>
          <a:bodyPr wrap="square" rtlCol="0">
            <a:spAutoFit/>
          </a:bodyPr>
          <a:lstStyle/>
          <a:p>
            <a:pPr algn="ctr"/>
            <a:r>
              <a:rPr lang="en-SG" dirty="0"/>
              <a:t>Increment </a:t>
            </a:r>
            <a:r>
              <a:rPr lang="en-SG" dirty="0" err="1"/>
              <a:t>i</a:t>
            </a:r>
            <a:r>
              <a:rPr lang="en-SG" dirty="0"/>
              <a:t> by one </a:t>
            </a:r>
            <a:r>
              <a:rPr lang="en-SG" dirty="0" err="1"/>
              <a:t>everytime</a:t>
            </a:r>
            <a:r>
              <a:rPr lang="en-SG" dirty="0"/>
              <a:t> the loop is run </a:t>
            </a:r>
          </a:p>
        </p:txBody>
      </p:sp>
      <p:cxnSp>
        <p:nvCxnSpPr>
          <p:cNvPr id="21" name="Straight Arrow Connector 20">
            <a:extLst>
              <a:ext uri="{FF2B5EF4-FFF2-40B4-BE49-F238E27FC236}">
                <a16:creationId xmlns:a16="http://schemas.microsoft.com/office/drawing/2014/main" id="{A5244B38-F692-42C0-BD80-E1447E516AEA}"/>
              </a:ext>
            </a:extLst>
          </p:cNvPr>
          <p:cNvCxnSpPr>
            <a:cxnSpLocks/>
            <a:stCxn id="20" idx="2"/>
          </p:cNvCxnSpPr>
          <p:nvPr/>
        </p:nvCxnSpPr>
        <p:spPr>
          <a:xfrm flipH="1">
            <a:off x="2721219" y="2468292"/>
            <a:ext cx="4097030" cy="122887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2960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1AEF9C5B-F75E-4767-9A8B-E6859649B78B}"/>
              </a:ext>
            </a:extLst>
          </p:cNvPr>
          <p:cNvPicPr>
            <a:picLocks noChangeAspect="1"/>
          </p:cNvPicPr>
          <p:nvPr/>
        </p:nvPicPr>
        <p:blipFill>
          <a:blip r:embed="rId2"/>
          <a:stretch>
            <a:fillRect/>
          </a:stretch>
        </p:blipFill>
        <p:spPr>
          <a:xfrm>
            <a:off x="936379" y="1741047"/>
            <a:ext cx="10156331" cy="4611395"/>
          </a:xfrm>
          <a:prstGeom prst="rect">
            <a:avLst/>
          </a:prstGeom>
        </p:spPr>
      </p:pic>
      <p:sp>
        <p:nvSpPr>
          <p:cNvPr id="2" name="Title 1">
            <a:extLst>
              <a:ext uri="{FF2B5EF4-FFF2-40B4-BE49-F238E27FC236}">
                <a16:creationId xmlns:a16="http://schemas.microsoft.com/office/drawing/2014/main" id="{B7623F6D-33AC-43D4-95B9-1DD19DD4B88C}"/>
              </a:ext>
            </a:extLst>
          </p:cNvPr>
          <p:cNvSpPr>
            <a:spLocks noGrp="1"/>
          </p:cNvSpPr>
          <p:nvPr>
            <p:ph type="title"/>
          </p:nvPr>
        </p:nvSpPr>
        <p:spPr/>
        <p:txBody>
          <a:bodyPr/>
          <a:lstStyle/>
          <a:p>
            <a:r>
              <a:rPr lang="en-SG" dirty="0"/>
              <a:t>Task 3d, use for loop to increase the brightness of the led and dim it down </a:t>
            </a:r>
          </a:p>
        </p:txBody>
      </p:sp>
      <p:sp>
        <p:nvSpPr>
          <p:cNvPr id="9" name="TextBox 8">
            <a:extLst>
              <a:ext uri="{FF2B5EF4-FFF2-40B4-BE49-F238E27FC236}">
                <a16:creationId xmlns:a16="http://schemas.microsoft.com/office/drawing/2014/main" id="{35A6D1A1-F6A5-405E-AF4D-34DC563D0785}"/>
              </a:ext>
            </a:extLst>
          </p:cNvPr>
          <p:cNvSpPr txBox="1"/>
          <p:nvPr/>
        </p:nvSpPr>
        <p:spPr>
          <a:xfrm>
            <a:off x="8689998" y="2490275"/>
            <a:ext cx="1920321" cy="276999"/>
          </a:xfrm>
          <a:prstGeom prst="rect">
            <a:avLst/>
          </a:prstGeom>
          <a:noFill/>
        </p:spPr>
        <p:txBody>
          <a:bodyPr wrap="square" rtlCol="0">
            <a:spAutoFit/>
          </a:bodyPr>
          <a:lstStyle/>
          <a:p>
            <a:r>
              <a:rPr lang="en-SG" sz="1200" dirty="0">
                <a:solidFill>
                  <a:schemeClr val="bg2"/>
                </a:solidFill>
              </a:rPr>
              <a:t>Initial LED brightness is 0 </a:t>
            </a:r>
          </a:p>
        </p:txBody>
      </p:sp>
      <p:cxnSp>
        <p:nvCxnSpPr>
          <p:cNvPr id="12" name="Straight Arrow Connector 11">
            <a:extLst>
              <a:ext uri="{FF2B5EF4-FFF2-40B4-BE49-F238E27FC236}">
                <a16:creationId xmlns:a16="http://schemas.microsoft.com/office/drawing/2014/main" id="{5F0EB734-4B17-4FE9-9B4D-9CE30D339347}"/>
              </a:ext>
            </a:extLst>
          </p:cNvPr>
          <p:cNvCxnSpPr>
            <a:cxnSpLocks/>
          </p:cNvCxnSpPr>
          <p:nvPr/>
        </p:nvCxnSpPr>
        <p:spPr>
          <a:xfrm flipH="1">
            <a:off x="8163249" y="2628774"/>
            <a:ext cx="5759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81F3763-3C3A-4D5B-8670-586C5C97DE02}"/>
              </a:ext>
            </a:extLst>
          </p:cNvPr>
          <p:cNvCxnSpPr>
            <a:cxnSpLocks/>
          </p:cNvCxnSpPr>
          <p:nvPr/>
        </p:nvCxnSpPr>
        <p:spPr>
          <a:xfrm flipH="1">
            <a:off x="8689998" y="3826761"/>
            <a:ext cx="3009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48C4D3E-C3D4-4AD0-A72E-063A9BA4AB43}"/>
              </a:ext>
            </a:extLst>
          </p:cNvPr>
          <p:cNvSpPr txBox="1"/>
          <p:nvPr/>
        </p:nvSpPr>
        <p:spPr>
          <a:xfrm>
            <a:off x="8990939" y="3667594"/>
            <a:ext cx="2056596" cy="276999"/>
          </a:xfrm>
          <a:prstGeom prst="rect">
            <a:avLst/>
          </a:prstGeom>
          <a:noFill/>
        </p:spPr>
        <p:txBody>
          <a:bodyPr wrap="square" rtlCol="0">
            <a:spAutoFit/>
          </a:bodyPr>
          <a:lstStyle/>
          <a:p>
            <a:r>
              <a:rPr lang="en-SG" sz="1200" dirty="0">
                <a:solidFill>
                  <a:schemeClr val="bg2"/>
                </a:solidFill>
              </a:rPr>
              <a:t>Loop 255 times (up to 8bits)</a:t>
            </a:r>
          </a:p>
        </p:txBody>
      </p:sp>
      <p:cxnSp>
        <p:nvCxnSpPr>
          <p:cNvPr id="19" name="Straight Arrow Connector 18">
            <a:extLst>
              <a:ext uri="{FF2B5EF4-FFF2-40B4-BE49-F238E27FC236}">
                <a16:creationId xmlns:a16="http://schemas.microsoft.com/office/drawing/2014/main" id="{C3129238-E903-4950-89EE-802C2C947363}"/>
              </a:ext>
            </a:extLst>
          </p:cNvPr>
          <p:cNvCxnSpPr>
            <a:cxnSpLocks/>
          </p:cNvCxnSpPr>
          <p:nvPr/>
        </p:nvCxnSpPr>
        <p:spPr>
          <a:xfrm flipH="1">
            <a:off x="9213905" y="3944593"/>
            <a:ext cx="3009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724A85A-600F-4200-8270-5132C5AEAFFA}"/>
              </a:ext>
            </a:extLst>
          </p:cNvPr>
          <p:cNvSpPr txBox="1"/>
          <p:nvPr/>
        </p:nvSpPr>
        <p:spPr>
          <a:xfrm>
            <a:off x="9483879" y="3795543"/>
            <a:ext cx="1998932" cy="276999"/>
          </a:xfrm>
          <a:prstGeom prst="rect">
            <a:avLst/>
          </a:prstGeom>
          <a:noFill/>
        </p:spPr>
        <p:txBody>
          <a:bodyPr wrap="square" rtlCol="0">
            <a:spAutoFit/>
          </a:bodyPr>
          <a:lstStyle/>
          <a:p>
            <a:r>
              <a:rPr lang="en-SG" sz="1200" dirty="0">
                <a:solidFill>
                  <a:schemeClr val="bg2"/>
                </a:solidFill>
              </a:rPr>
              <a:t>Write brightness value </a:t>
            </a:r>
          </a:p>
        </p:txBody>
      </p:sp>
      <p:cxnSp>
        <p:nvCxnSpPr>
          <p:cNvPr id="21" name="Straight Arrow Connector 20">
            <a:extLst>
              <a:ext uri="{FF2B5EF4-FFF2-40B4-BE49-F238E27FC236}">
                <a16:creationId xmlns:a16="http://schemas.microsoft.com/office/drawing/2014/main" id="{280CB3E9-81AB-469A-B7C4-00191B811EA0}"/>
              </a:ext>
            </a:extLst>
          </p:cNvPr>
          <p:cNvCxnSpPr>
            <a:cxnSpLocks/>
          </p:cNvCxnSpPr>
          <p:nvPr/>
        </p:nvCxnSpPr>
        <p:spPr>
          <a:xfrm flipH="1">
            <a:off x="8560478" y="4172001"/>
            <a:ext cx="95436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9618398-2DB7-4576-8E35-62B8DF4FB889}"/>
              </a:ext>
            </a:extLst>
          </p:cNvPr>
          <p:cNvSpPr txBox="1"/>
          <p:nvPr/>
        </p:nvSpPr>
        <p:spPr>
          <a:xfrm>
            <a:off x="9483879" y="3994952"/>
            <a:ext cx="1563656" cy="461665"/>
          </a:xfrm>
          <a:prstGeom prst="rect">
            <a:avLst/>
          </a:prstGeom>
          <a:noFill/>
        </p:spPr>
        <p:txBody>
          <a:bodyPr wrap="square" rtlCol="0">
            <a:spAutoFit/>
          </a:bodyPr>
          <a:lstStyle/>
          <a:p>
            <a:r>
              <a:rPr lang="en-SG" sz="1200" dirty="0">
                <a:solidFill>
                  <a:schemeClr val="bg2"/>
                </a:solidFill>
              </a:rPr>
              <a:t>Decrease brightness if </a:t>
            </a:r>
            <a:r>
              <a:rPr lang="en-SG" sz="1200" dirty="0" err="1">
                <a:solidFill>
                  <a:schemeClr val="bg2"/>
                </a:solidFill>
              </a:rPr>
              <a:t>isReversed</a:t>
            </a:r>
            <a:r>
              <a:rPr lang="en-SG" sz="1200" dirty="0">
                <a:solidFill>
                  <a:schemeClr val="bg2"/>
                </a:solidFill>
              </a:rPr>
              <a:t> </a:t>
            </a:r>
          </a:p>
        </p:txBody>
      </p:sp>
      <p:cxnSp>
        <p:nvCxnSpPr>
          <p:cNvPr id="28" name="Straight Arrow Connector 27">
            <a:extLst>
              <a:ext uri="{FF2B5EF4-FFF2-40B4-BE49-F238E27FC236}">
                <a16:creationId xmlns:a16="http://schemas.microsoft.com/office/drawing/2014/main" id="{09277BDF-D948-4801-82F1-C51ECD3EEC5A}"/>
              </a:ext>
            </a:extLst>
          </p:cNvPr>
          <p:cNvCxnSpPr>
            <a:cxnSpLocks/>
          </p:cNvCxnSpPr>
          <p:nvPr/>
        </p:nvCxnSpPr>
        <p:spPr>
          <a:xfrm flipH="1" flipV="1">
            <a:off x="8513756" y="4456617"/>
            <a:ext cx="970123" cy="177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5D9F37F-82FB-4467-98BA-5803E09998A3}"/>
              </a:ext>
            </a:extLst>
          </p:cNvPr>
          <p:cNvSpPr txBox="1"/>
          <p:nvPr/>
        </p:nvSpPr>
        <p:spPr>
          <a:xfrm>
            <a:off x="9483879" y="4430840"/>
            <a:ext cx="1563656" cy="461665"/>
          </a:xfrm>
          <a:prstGeom prst="rect">
            <a:avLst/>
          </a:prstGeom>
          <a:noFill/>
        </p:spPr>
        <p:txBody>
          <a:bodyPr wrap="square" rtlCol="0">
            <a:spAutoFit/>
          </a:bodyPr>
          <a:lstStyle/>
          <a:p>
            <a:r>
              <a:rPr lang="en-SG" sz="1200" dirty="0">
                <a:solidFill>
                  <a:schemeClr val="bg2"/>
                </a:solidFill>
              </a:rPr>
              <a:t>increase brightness if not reversed </a:t>
            </a:r>
          </a:p>
        </p:txBody>
      </p:sp>
      <p:cxnSp>
        <p:nvCxnSpPr>
          <p:cNvPr id="32" name="Straight Arrow Connector 31">
            <a:extLst>
              <a:ext uri="{FF2B5EF4-FFF2-40B4-BE49-F238E27FC236}">
                <a16:creationId xmlns:a16="http://schemas.microsoft.com/office/drawing/2014/main" id="{F715B1BF-DDDE-448B-9292-E76C2AF807BC}"/>
              </a:ext>
            </a:extLst>
          </p:cNvPr>
          <p:cNvCxnSpPr>
            <a:cxnSpLocks/>
          </p:cNvCxnSpPr>
          <p:nvPr/>
        </p:nvCxnSpPr>
        <p:spPr>
          <a:xfrm flipH="1" flipV="1">
            <a:off x="8662254" y="4921013"/>
            <a:ext cx="852592" cy="211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5C6EF6D-A57A-4464-A440-44437DE8257C}"/>
              </a:ext>
            </a:extLst>
          </p:cNvPr>
          <p:cNvSpPr txBox="1"/>
          <p:nvPr/>
        </p:nvSpPr>
        <p:spPr>
          <a:xfrm>
            <a:off x="9483879" y="4920510"/>
            <a:ext cx="1563656" cy="461665"/>
          </a:xfrm>
          <a:prstGeom prst="rect">
            <a:avLst/>
          </a:prstGeom>
          <a:noFill/>
        </p:spPr>
        <p:txBody>
          <a:bodyPr wrap="square" rtlCol="0">
            <a:spAutoFit/>
          </a:bodyPr>
          <a:lstStyle/>
          <a:p>
            <a:r>
              <a:rPr lang="en-SG" sz="1200" dirty="0">
                <a:solidFill>
                  <a:schemeClr val="bg2"/>
                </a:solidFill>
              </a:rPr>
              <a:t>increase brightness if not reversed </a:t>
            </a:r>
          </a:p>
        </p:txBody>
      </p:sp>
      <p:sp>
        <p:nvSpPr>
          <p:cNvPr id="35" name="TextBox 34">
            <a:extLst>
              <a:ext uri="{FF2B5EF4-FFF2-40B4-BE49-F238E27FC236}">
                <a16:creationId xmlns:a16="http://schemas.microsoft.com/office/drawing/2014/main" id="{DCB9229A-40E0-4288-9D83-E422411A45E2}"/>
              </a:ext>
            </a:extLst>
          </p:cNvPr>
          <p:cNvSpPr txBox="1"/>
          <p:nvPr/>
        </p:nvSpPr>
        <p:spPr>
          <a:xfrm>
            <a:off x="6930605" y="5517534"/>
            <a:ext cx="2902376" cy="646331"/>
          </a:xfrm>
          <a:prstGeom prst="rect">
            <a:avLst/>
          </a:prstGeom>
          <a:noFill/>
        </p:spPr>
        <p:txBody>
          <a:bodyPr wrap="square" rtlCol="0">
            <a:spAutoFit/>
          </a:bodyPr>
          <a:lstStyle/>
          <a:p>
            <a:r>
              <a:rPr lang="en-SG" sz="1200" dirty="0">
                <a:solidFill>
                  <a:schemeClr val="bg2"/>
                </a:solidFill>
              </a:rPr>
              <a:t>You may notice that your led is not lighting up, what are some of the possible reasons why this code is not working? </a:t>
            </a:r>
          </a:p>
        </p:txBody>
      </p:sp>
    </p:spTree>
    <p:extLst>
      <p:ext uri="{BB962C8B-B14F-4D97-AF65-F5344CB8AC3E}">
        <p14:creationId xmlns:p14="http://schemas.microsoft.com/office/powerpoint/2010/main" val="35506616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23F6D-33AC-43D4-95B9-1DD19DD4B88C}"/>
              </a:ext>
            </a:extLst>
          </p:cNvPr>
          <p:cNvSpPr>
            <a:spLocks noGrp="1"/>
          </p:cNvSpPr>
          <p:nvPr>
            <p:ph type="title"/>
          </p:nvPr>
        </p:nvSpPr>
        <p:spPr/>
        <p:txBody>
          <a:bodyPr/>
          <a:lstStyle/>
          <a:p>
            <a:r>
              <a:rPr lang="en-SG" dirty="0"/>
              <a:t>Task 3d, introducing pulse width modulation </a:t>
            </a:r>
          </a:p>
        </p:txBody>
      </p:sp>
      <p:sp>
        <p:nvSpPr>
          <p:cNvPr id="17" name="Content Placeholder 2">
            <a:extLst>
              <a:ext uri="{FF2B5EF4-FFF2-40B4-BE49-F238E27FC236}">
                <a16:creationId xmlns:a16="http://schemas.microsoft.com/office/drawing/2014/main" id="{2135F3CE-B43B-46A0-B6DB-775430F95DFA}"/>
              </a:ext>
            </a:extLst>
          </p:cNvPr>
          <p:cNvSpPr>
            <a:spLocks noGrp="1"/>
          </p:cNvSpPr>
          <p:nvPr>
            <p:ph idx="1"/>
          </p:nvPr>
        </p:nvSpPr>
        <p:spPr>
          <a:xfrm>
            <a:off x="838200" y="1825625"/>
            <a:ext cx="10515600" cy="4351338"/>
          </a:xfrm>
        </p:spPr>
        <p:txBody>
          <a:bodyPr>
            <a:normAutofit/>
          </a:bodyPr>
          <a:lstStyle/>
          <a:p>
            <a:r>
              <a:rPr lang="en-SG" sz="2000" dirty="0"/>
              <a:t>What we have been using so far are digital signals, which are available only in 2 states, HIGH and LOW (in Arduino, 5V and 0V) </a:t>
            </a:r>
          </a:p>
          <a:p>
            <a:r>
              <a:rPr lang="en-SG" sz="2000" dirty="0"/>
              <a:t>At most we can on and off our LED, but not adjust its brightness </a:t>
            </a:r>
          </a:p>
          <a:p>
            <a:r>
              <a:rPr lang="en-SG" sz="2000" dirty="0"/>
              <a:t>Analog signals are needed to allow us to vary our voltage supplied to vary the brightness of the led </a:t>
            </a:r>
          </a:p>
        </p:txBody>
      </p:sp>
      <p:pic>
        <p:nvPicPr>
          <p:cNvPr id="4" name="Picture 3">
            <a:extLst>
              <a:ext uri="{FF2B5EF4-FFF2-40B4-BE49-F238E27FC236}">
                <a16:creationId xmlns:a16="http://schemas.microsoft.com/office/drawing/2014/main" id="{A338A797-1251-46DE-86D3-FDBF7447FD88}"/>
              </a:ext>
            </a:extLst>
          </p:cNvPr>
          <p:cNvPicPr>
            <a:picLocks noChangeAspect="1"/>
          </p:cNvPicPr>
          <p:nvPr/>
        </p:nvPicPr>
        <p:blipFill>
          <a:blip r:embed="rId2"/>
          <a:stretch>
            <a:fillRect/>
          </a:stretch>
        </p:blipFill>
        <p:spPr>
          <a:xfrm>
            <a:off x="1038278" y="3871772"/>
            <a:ext cx="4012928" cy="1930462"/>
          </a:xfrm>
          <a:prstGeom prst="rect">
            <a:avLst/>
          </a:prstGeom>
        </p:spPr>
      </p:pic>
      <p:pic>
        <p:nvPicPr>
          <p:cNvPr id="2050" name="Picture 2" descr="See the source image">
            <a:extLst>
              <a:ext uri="{FF2B5EF4-FFF2-40B4-BE49-F238E27FC236}">
                <a16:creationId xmlns:a16="http://schemas.microsoft.com/office/drawing/2014/main" id="{CBE09F96-4383-413E-A564-873CF3464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5335" y="3871772"/>
            <a:ext cx="5348465" cy="19304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9CFA32E-10A5-43F1-9137-0EDF7ACCA38D}"/>
              </a:ext>
            </a:extLst>
          </p:cNvPr>
          <p:cNvSpPr txBox="1"/>
          <p:nvPr/>
        </p:nvSpPr>
        <p:spPr>
          <a:xfrm>
            <a:off x="1213732" y="3502440"/>
            <a:ext cx="3662020" cy="369332"/>
          </a:xfrm>
          <a:prstGeom prst="rect">
            <a:avLst/>
          </a:prstGeom>
          <a:noFill/>
        </p:spPr>
        <p:txBody>
          <a:bodyPr wrap="square" rtlCol="0">
            <a:spAutoFit/>
          </a:bodyPr>
          <a:lstStyle/>
          <a:p>
            <a:r>
              <a:rPr lang="en-SG" dirty="0">
                <a:solidFill>
                  <a:schemeClr val="accent4"/>
                </a:solidFill>
              </a:rPr>
              <a:t>Digital signal: Two states, high or low</a:t>
            </a:r>
          </a:p>
        </p:txBody>
      </p:sp>
      <p:sp>
        <p:nvSpPr>
          <p:cNvPr id="22" name="TextBox 21">
            <a:extLst>
              <a:ext uri="{FF2B5EF4-FFF2-40B4-BE49-F238E27FC236}">
                <a16:creationId xmlns:a16="http://schemas.microsoft.com/office/drawing/2014/main" id="{6D0BB812-0879-407E-85BA-F1B1C38B34A3}"/>
              </a:ext>
            </a:extLst>
          </p:cNvPr>
          <p:cNvSpPr txBox="1"/>
          <p:nvPr/>
        </p:nvSpPr>
        <p:spPr>
          <a:xfrm>
            <a:off x="6005335" y="3508643"/>
            <a:ext cx="5284177" cy="369332"/>
          </a:xfrm>
          <a:prstGeom prst="rect">
            <a:avLst/>
          </a:prstGeom>
          <a:noFill/>
        </p:spPr>
        <p:txBody>
          <a:bodyPr wrap="square" rtlCol="0">
            <a:spAutoFit/>
          </a:bodyPr>
          <a:lstStyle/>
          <a:p>
            <a:pPr algn="ctr"/>
            <a:r>
              <a:rPr lang="en-SG" dirty="0">
                <a:solidFill>
                  <a:schemeClr val="accent4"/>
                </a:solidFill>
              </a:rPr>
              <a:t>Analog signal, Varying levels of voltage (more than 2) </a:t>
            </a:r>
          </a:p>
        </p:txBody>
      </p:sp>
    </p:spTree>
    <p:extLst>
      <p:ext uri="{BB962C8B-B14F-4D97-AF65-F5344CB8AC3E}">
        <p14:creationId xmlns:p14="http://schemas.microsoft.com/office/powerpoint/2010/main" val="33205531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4B7A6-5985-4EED-84D9-49A438E39B6E}"/>
              </a:ext>
            </a:extLst>
          </p:cNvPr>
          <p:cNvSpPr>
            <a:spLocks noGrp="1"/>
          </p:cNvSpPr>
          <p:nvPr>
            <p:ph type="title"/>
          </p:nvPr>
        </p:nvSpPr>
        <p:spPr/>
        <p:txBody>
          <a:bodyPr/>
          <a:lstStyle/>
          <a:p>
            <a:r>
              <a:rPr lang="en-SG" dirty="0"/>
              <a:t>Task 3d, introducing pulse width modulation </a:t>
            </a:r>
          </a:p>
        </p:txBody>
      </p:sp>
      <p:sp>
        <p:nvSpPr>
          <p:cNvPr id="3" name="Content Placeholder 2">
            <a:extLst>
              <a:ext uri="{FF2B5EF4-FFF2-40B4-BE49-F238E27FC236}">
                <a16:creationId xmlns:a16="http://schemas.microsoft.com/office/drawing/2014/main" id="{3F833BE6-EC98-4246-A6E6-56F08E8912E6}"/>
              </a:ext>
            </a:extLst>
          </p:cNvPr>
          <p:cNvSpPr>
            <a:spLocks noGrp="1"/>
          </p:cNvSpPr>
          <p:nvPr>
            <p:ph idx="1"/>
          </p:nvPr>
        </p:nvSpPr>
        <p:spPr/>
        <p:txBody>
          <a:bodyPr>
            <a:normAutofit/>
          </a:bodyPr>
          <a:lstStyle/>
          <a:p>
            <a:r>
              <a:rPr lang="en-SG" sz="2000" dirty="0"/>
              <a:t>However there is reasons why we do not directly use </a:t>
            </a:r>
            <a:r>
              <a:rPr lang="en-SG" sz="2000" dirty="0" err="1"/>
              <a:t>analog</a:t>
            </a:r>
            <a:r>
              <a:rPr lang="en-SG" sz="2000" dirty="0"/>
              <a:t> signals which is outside the scope of this lesson</a:t>
            </a:r>
          </a:p>
          <a:p>
            <a:r>
              <a:rPr lang="en-SG" sz="2000" dirty="0"/>
              <a:t>As such, Arduino uses pulse width modulation in order to pass information about </a:t>
            </a:r>
            <a:r>
              <a:rPr lang="en-SG" sz="2000" dirty="0" err="1"/>
              <a:t>analog</a:t>
            </a:r>
            <a:r>
              <a:rPr lang="en-SG" sz="2000" dirty="0"/>
              <a:t> signals </a:t>
            </a:r>
          </a:p>
        </p:txBody>
      </p:sp>
      <p:pic>
        <p:nvPicPr>
          <p:cNvPr id="4098" name="Picture 2" descr="See the source image">
            <a:extLst>
              <a:ext uri="{FF2B5EF4-FFF2-40B4-BE49-F238E27FC236}">
                <a16:creationId xmlns:a16="http://schemas.microsoft.com/office/drawing/2014/main" id="{F2A5DFDB-EDB1-44A6-B19B-3F617CDA15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2426" y="3288504"/>
            <a:ext cx="6471139" cy="26474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F9AFAF-62B0-40A3-9709-A925739843DA}"/>
              </a:ext>
            </a:extLst>
          </p:cNvPr>
          <p:cNvSpPr txBox="1"/>
          <p:nvPr/>
        </p:nvSpPr>
        <p:spPr>
          <a:xfrm>
            <a:off x="2820864" y="2958737"/>
            <a:ext cx="8379071" cy="369332"/>
          </a:xfrm>
          <a:prstGeom prst="rect">
            <a:avLst/>
          </a:prstGeom>
          <a:noFill/>
        </p:spPr>
        <p:txBody>
          <a:bodyPr wrap="square" rtlCol="0">
            <a:spAutoFit/>
          </a:bodyPr>
          <a:lstStyle/>
          <a:p>
            <a:r>
              <a:rPr lang="en-SG" dirty="0">
                <a:solidFill>
                  <a:schemeClr val="accent4"/>
                </a:solidFill>
              </a:rPr>
              <a:t>The width of the pulse passes information about the voltage level </a:t>
            </a:r>
          </a:p>
        </p:txBody>
      </p:sp>
      <p:sp>
        <p:nvSpPr>
          <p:cNvPr id="6" name="TextBox 5">
            <a:extLst>
              <a:ext uri="{FF2B5EF4-FFF2-40B4-BE49-F238E27FC236}">
                <a16:creationId xmlns:a16="http://schemas.microsoft.com/office/drawing/2014/main" id="{E9BAD7C8-389F-475E-BC06-4F259698F917}"/>
              </a:ext>
            </a:extLst>
          </p:cNvPr>
          <p:cNvSpPr txBox="1"/>
          <p:nvPr/>
        </p:nvSpPr>
        <p:spPr>
          <a:xfrm>
            <a:off x="6732838" y="6089906"/>
            <a:ext cx="5459162" cy="646331"/>
          </a:xfrm>
          <a:prstGeom prst="rect">
            <a:avLst/>
          </a:prstGeom>
          <a:noFill/>
        </p:spPr>
        <p:txBody>
          <a:bodyPr wrap="square" rtlCol="0">
            <a:spAutoFit/>
          </a:bodyPr>
          <a:lstStyle/>
          <a:p>
            <a:r>
              <a:rPr lang="en-SG" dirty="0">
                <a:solidFill>
                  <a:schemeClr val="accent4"/>
                </a:solidFill>
              </a:rPr>
              <a:t>If you are interested about how pulse width modulation works in detail you can approach us after class!</a:t>
            </a:r>
          </a:p>
        </p:txBody>
      </p:sp>
    </p:spTree>
    <p:extLst>
      <p:ext uri="{BB962C8B-B14F-4D97-AF65-F5344CB8AC3E}">
        <p14:creationId xmlns:p14="http://schemas.microsoft.com/office/powerpoint/2010/main" val="9505668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4B7A6-5985-4EED-84D9-49A438E39B6E}"/>
              </a:ext>
            </a:extLst>
          </p:cNvPr>
          <p:cNvSpPr>
            <a:spLocks noGrp="1"/>
          </p:cNvSpPr>
          <p:nvPr>
            <p:ph type="title"/>
          </p:nvPr>
        </p:nvSpPr>
        <p:spPr/>
        <p:txBody>
          <a:bodyPr/>
          <a:lstStyle/>
          <a:p>
            <a:r>
              <a:rPr lang="en-SG" dirty="0"/>
              <a:t>Task 3d, recap of what we learnt about pulse width modulation (PWM) </a:t>
            </a:r>
          </a:p>
        </p:txBody>
      </p:sp>
      <p:sp>
        <p:nvSpPr>
          <p:cNvPr id="14" name="Content Placeholder 2">
            <a:extLst>
              <a:ext uri="{FF2B5EF4-FFF2-40B4-BE49-F238E27FC236}">
                <a16:creationId xmlns:a16="http://schemas.microsoft.com/office/drawing/2014/main" id="{4086C11C-608D-48C7-9706-B6FF814BFAB4}"/>
              </a:ext>
            </a:extLst>
          </p:cNvPr>
          <p:cNvSpPr>
            <a:spLocks noGrp="1"/>
          </p:cNvSpPr>
          <p:nvPr>
            <p:ph idx="1"/>
          </p:nvPr>
        </p:nvSpPr>
        <p:spPr>
          <a:xfrm>
            <a:off x="838200" y="1825625"/>
            <a:ext cx="10515600" cy="4351338"/>
          </a:xfrm>
        </p:spPr>
        <p:txBody>
          <a:bodyPr/>
          <a:lstStyle/>
          <a:p>
            <a:r>
              <a:rPr lang="en-SG" dirty="0"/>
              <a:t>PWM allows us to send </a:t>
            </a:r>
            <a:r>
              <a:rPr lang="en-SG" dirty="0" err="1"/>
              <a:t>analog</a:t>
            </a:r>
            <a:r>
              <a:rPr lang="en-SG" dirty="0"/>
              <a:t> values (in Arduino case 0-255)</a:t>
            </a:r>
          </a:p>
          <a:p>
            <a:r>
              <a:rPr lang="en-SG" dirty="0"/>
              <a:t>Perfect for allowing us to send different voltage to the LED to give us different brightness </a:t>
            </a:r>
          </a:p>
          <a:p>
            <a:r>
              <a:rPr lang="en-SG" dirty="0"/>
              <a:t>Pins on the Arduino that are capable of sending PWM signals have a squiggly line (~) indicated on them </a:t>
            </a:r>
          </a:p>
        </p:txBody>
      </p:sp>
    </p:spTree>
    <p:extLst>
      <p:ext uri="{BB962C8B-B14F-4D97-AF65-F5344CB8AC3E}">
        <p14:creationId xmlns:p14="http://schemas.microsoft.com/office/powerpoint/2010/main" val="12478126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56956-444D-46F7-B634-91B2790B07A0}"/>
              </a:ext>
            </a:extLst>
          </p:cNvPr>
          <p:cNvSpPr>
            <a:spLocks noGrp="1"/>
          </p:cNvSpPr>
          <p:nvPr>
            <p:ph type="title"/>
          </p:nvPr>
        </p:nvSpPr>
        <p:spPr/>
        <p:txBody>
          <a:bodyPr/>
          <a:lstStyle/>
          <a:p>
            <a:r>
              <a:rPr lang="en-SG" dirty="0"/>
              <a:t>Task 3d: back to the task of lighting up and dimming the led </a:t>
            </a:r>
          </a:p>
        </p:txBody>
      </p:sp>
      <p:pic>
        <p:nvPicPr>
          <p:cNvPr id="4" name="Picture 3">
            <a:extLst>
              <a:ext uri="{FF2B5EF4-FFF2-40B4-BE49-F238E27FC236}">
                <a16:creationId xmlns:a16="http://schemas.microsoft.com/office/drawing/2014/main" id="{2F18954F-3AEA-4562-A6F7-99722A5A3460}"/>
              </a:ext>
            </a:extLst>
          </p:cNvPr>
          <p:cNvPicPr>
            <a:picLocks noChangeAspect="1"/>
          </p:cNvPicPr>
          <p:nvPr/>
        </p:nvPicPr>
        <p:blipFill>
          <a:blip r:embed="rId2"/>
          <a:stretch>
            <a:fillRect/>
          </a:stretch>
        </p:blipFill>
        <p:spPr>
          <a:xfrm>
            <a:off x="936379" y="1741047"/>
            <a:ext cx="10156331" cy="4611395"/>
          </a:xfrm>
          <a:prstGeom prst="rect">
            <a:avLst/>
          </a:prstGeom>
        </p:spPr>
      </p:pic>
      <p:sp>
        <p:nvSpPr>
          <p:cNvPr id="5" name="TextBox 4">
            <a:extLst>
              <a:ext uri="{FF2B5EF4-FFF2-40B4-BE49-F238E27FC236}">
                <a16:creationId xmlns:a16="http://schemas.microsoft.com/office/drawing/2014/main" id="{F3775E0D-62DD-457B-BF9A-30F4E2FBC557}"/>
              </a:ext>
            </a:extLst>
          </p:cNvPr>
          <p:cNvSpPr txBox="1"/>
          <p:nvPr/>
        </p:nvSpPr>
        <p:spPr>
          <a:xfrm>
            <a:off x="4816269" y="3977160"/>
            <a:ext cx="2000569" cy="276999"/>
          </a:xfrm>
          <a:prstGeom prst="rect">
            <a:avLst/>
          </a:prstGeom>
          <a:noFill/>
        </p:spPr>
        <p:txBody>
          <a:bodyPr wrap="square" rtlCol="0">
            <a:spAutoFit/>
          </a:bodyPr>
          <a:lstStyle/>
          <a:p>
            <a:r>
              <a:rPr lang="en-SG" sz="1200" dirty="0">
                <a:solidFill>
                  <a:schemeClr val="bg2"/>
                </a:solidFill>
              </a:rPr>
              <a:t>Pins with ~ are PWM pins </a:t>
            </a:r>
          </a:p>
        </p:txBody>
      </p:sp>
      <p:sp>
        <p:nvSpPr>
          <p:cNvPr id="6" name="Rectangle 5">
            <a:extLst>
              <a:ext uri="{FF2B5EF4-FFF2-40B4-BE49-F238E27FC236}">
                <a16:creationId xmlns:a16="http://schemas.microsoft.com/office/drawing/2014/main" id="{38CD7441-9B5B-4161-8079-BEB6BFCECFD1}"/>
              </a:ext>
            </a:extLst>
          </p:cNvPr>
          <p:cNvSpPr/>
          <p:nvPr/>
        </p:nvSpPr>
        <p:spPr>
          <a:xfrm>
            <a:off x="3984773" y="4254159"/>
            <a:ext cx="1662992" cy="484095"/>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6867366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030E45-41A4-414B-99FF-68737EC62C38}"/>
              </a:ext>
            </a:extLst>
          </p:cNvPr>
          <p:cNvPicPr>
            <a:picLocks noChangeAspect="1"/>
          </p:cNvPicPr>
          <p:nvPr/>
        </p:nvPicPr>
        <p:blipFill>
          <a:blip r:embed="rId2"/>
          <a:stretch>
            <a:fillRect/>
          </a:stretch>
        </p:blipFill>
        <p:spPr>
          <a:xfrm>
            <a:off x="928343" y="1536971"/>
            <a:ext cx="9913335" cy="4780857"/>
          </a:xfrm>
          <a:prstGeom prst="rect">
            <a:avLst/>
          </a:prstGeom>
        </p:spPr>
      </p:pic>
      <p:sp>
        <p:nvSpPr>
          <p:cNvPr id="2" name="Title 1">
            <a:extLst>
              <a:ext uri="{FF2B5EF4-FFF2-40B4-BE49-F238E27FC236}">
                <a16:creationId xmlns:a16="http://schemas.microsoft.com/office/drawing/2014/main" id="{9CC56956-444D-46F7-B634-91B2790B07A0}"/>
              </a:ext>
            </a:extLst>
          </p:cNvPr>
          <p:cNvSpPr>
            <a:spLocks noGrp="1"/>
          </p:cNvSpPr>
          <p:nvPr>
            <p:ph type="title"/>
          </p:nvPr>
        </p:nvSpPr>
        <p:spPr/>
        <p:txBody>
          <a:bodyPr/>
          <a:lstStyle/>
          <a:p>
            <a:r>
              <a:rPr lang="en-SG" dirty="0"/>
              <a:t>Task 3d: adjusting code to send </a:t>
            </a:r>
            <a:r>
              <a:rPr lang="en-SG" dirty="0" err="1"/>
              <a:t>pwm</a:t>
            </a:r>
            <a:r>
              <a:rPr lang="en-SG" dirty="0"/>
              <a:t> signals </a:t>
            </a:r>
          </a:p>
        </p:txBody>
      </p:sp>
      <p:sp>
        <p:nvSpPr>
          <p:cNvPr id="5" name="TextBox 4">
            <a:extLst>
              <a:ext uri="{FF2B5EF4-FFF2-40B4-BE49-F238E27FC236}">
                <a16:creationId xmlns:a16="http://schemas.microsoft.com/office/drawing/2014/main" id="{F3775E0D-62DD-457B-BF9A-30F4E2FBC557}"/>
              </a:ext>
            </a:extLst>
          </p:cNvPr>
          <p:cNvSpPr txBox="1"/>
          <p:nvPr/>
        </p:nvSpPr>
        <p:spPr>
          <a:xfrm>
            <a:off x="4574775" y="3696566"/>
            <a:ext cx="1521225" cy="461665"/>
          </a:xfrm>
          <a:prstGeom prst="rect">
            <a:avLst/>
          </a:prstGeom>
          <a:noFill/>
        </p:spPr>
        <p:txBody>
          <a:bodyPr wrap="square" rtlCol="0">
            <a:spAutoFit/>
          </a:bodyPr>
          <a:lstStyle/>
          <a:p>
            <a:r>
              <a:rPr lang="en-SG" sz="1200" dirty="0">
                <a:solidFill>
                  <a:schemeClr val="bg2"/>
                </a:solidFill>
              </a:rPr>
              <a:t>Change LED pin to </a:t>
            </a:r>
            <a:r>
              <a:rPr lang="en-SG" sz="1200" dirty="0" err="1">
                <a:solidFill>
                  <a:schemeClr val="bg2"/>
                </a:solidFill>
              </a:rPr>
              <a:t>pwm</a:t>
            </a:r>
            <a:r>
              <a:rPr lang="en-SG" sz="1200" dirty="0">
                <a:solidFill>
                  <a:schemeClr val="bg2"/>
                </a:solidFill>
              </a:rPr>
              <a:t> pin </a:t>
            </a:r>
          </a:p>
        </p:txBody>
      </p:sp>
      <p:sp>
        <p:nvSpPr>
          <p:cNvPr id="6" name="Rectangle 5">
            <a:extLst>
              <a:ext uri="{FF2B5EF4-FFF2-40B4-BE49-F238E27FC236}">
                <a16:creationId xmlns:a16="http://schemas.microsoft.com/office/drawing/2014/main" id="{38CD7441-9B5B-4161-8079-BEB6BFCECFD1}"/>
              </a:ext>
            </a:extLst>
          </p:cNvPr>
          <p:cNvSpPr/>
          <p:nvPr/>
        </p:nvSpPr>
        <p:spPr>
          <a:xfrm>
            <a:off x="4107019" y="3873611"/>
            <a:ext cx="440532" cy="61526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0F2E7ECF-B36F-48C7-872C-93992FACEAB3}"/>
              </a:ext>
            </a:extLst>
          </p:cNvPr>
          <p:cNvSpPr/>
          <p:nvPr/>
        </p:nvSpPr>
        <p:spPr>
          <a:xfrm>
            <a:off x="6714118" y="2224876"/>
            <a:ext cx="1461694" cy="2200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A84F3F83-D7C0-4F82-962D-443C91C93103}"/>
              </a:ext>
            </a:extLst>
          </p:cNvPr>
          <p:cNvSpPr txBox="1"/>
          <p:nvPr/>
        </p:nvSpPr>
        <p:spPr>
          <a:xfrm>
            <a:off x="8360325" y="2087444"/>
            <a:ext cx="2289745" cy="461665"/>
          </a:xfrm>
          <a:prstGeom prst="rect">
            <a:avLst/>
          </a:prstGeom>
          <a:noFill/>
        </p:spPr>
        <p:txBody>
          <a:bodyPr wrap="square" rtlCol="0">
            <a:spAutoFit/>
          </a:bodyPr>
          <a:lstStyle/>
          <a:p>
            <a:r>
              <a:rPr lang="en-SG" sz="1200" dirty="0">
                <a:solidFill>
                  <a:schemeClr val="bg2"/>
                </a:solidFill>
              </a:rPr>
              <a:t>Change pin number to the new  </a:t>
            </a:r>
            <a:r>
              <a:rPr lang="en-SG" sz="1200" dirty="0" err="1">
                <a:solidFill>
                  <a:schemeClr val="bg2"/>
                </a:solidFill>
              </a:rPr>
              <a:t>pwm</a:t>
            </a:r>
            <a:r>
              <a:rPr lang="en-SG" sz="1200" dirty="0">
                <a:solidFill>
                  <a:schemeClr val="bg2"/>
                </a:solidFill>
              </a:rPr>
              <a:t> pin that you connected </a:t>
            </a:r>
          </a:p>
        </p:txBody>
      </p:sp>
      <p:sp>
        <p:nvSpPr>
          <p:cNvPr id="10" name="TextBox 9">
            <a:extLst>
              <a:ext uri="{FF2B5EF4-FFF2-40B4-BE49-F238E27FC236}">
                <a16:creationId xmlns:a16="http://schemas.microsoft.com/office/drawing/2014/main" id="{D3240FA5-F90A-4DFA-8299-D745E2BEDEB6}"/>
              </a:ext>
            </a:extLst>
          </p:cNvPr>
          <p:cNvSpPr txBox="1"/>
          <p:nvPr/>
        </p:nvSpPr>
        <p:spPr>
          <a:xfrm>
            <a:off x="9046202" y="3540559"/>
            <a:ext cx="1783782" cy="461665"/>
          </a:xfrm>
          <a:prstGeom prst="rect">
            <a:avLst/>
          </a:prstGeom>
          <a:noFill/>
        </p:spPr>
        <p:txBody>
          <a:bodyPr wrap="square" rtlCol="0">
            <a:spAutoFit/>
          </a:bodyPr>
          <a:lstStyle/>
          <a:p>
            <a:r>
              <a:rPr lang="en-SG" sz="1200" dirty="0">
                <a:solidFill>
                  <a:schemeClr val="bg2"/>
                </a:solidFill>
              </a:rPr>
              <a:t>change </a:t>
            </a:r>
            <a:r>
              <a:rPr lang="en-SG" sz="1200" dirty="0" err="1">
                <a:solidFill>
                  <a:schemeClr val="bg2"/>
                </a:solidFill>
              </a:rPr>
              <a:t>digitalWrite</a:t>
            </a:r>
            <a:r>
              <a:rPr lang="en-SG" sz="1200" dirty="0">
                <a:solidFill>
                  <a:schemeClr val="bg2"/>
                </a:solidFill>
              </a:rPr>
              <a:t> to </a:t>
            </a:r>
            <a:r>
              <a:rPr lang="en-SG" sz="1200" dirty="0" err="1">
                <a:solidFill>
                  <a:schemeClr val="bg2"/>
                </a:solidFill>
              </a:rPr>
              <a:t>analogWrite</a:t>
            </a:r>
            <a:r>
              <a:rPr lang="en-SG" sz="1200" dirty="0">
                <a:solidFill>
                  <a:schemeClr val="bg2"/>
                </a:solidFill>
              </a:rPr>
              <a:t> </a:t>
            </a:r>
          </a:p>
        </p:txBody>
      </p:sp>
      <p:sp>
        <p:nvSpPr>
          <p:cNvPr id="11" name="Rectangle 10">
            <a:extLst>
              <a:ext uri="{FF2B5EF4-FFF2-40B4-BE49-F238E27FC236}">
                <a16:creationId xmlns:a16="http://schemas.microsoft.com/office/drawing/2014/main" id="{CEF59841-4E26-4A37-A7BF-AA9ADD8CBE01}"/>
              </a:ext>
            </a:extLst>
          </p:cNvPr>
          <p:cNvSpPr/>
          <p:nvPr/>
        </p:nvSpPr>
        <p:spPr>
          <a:xfrm>
            <a:off x="6812729" y="3696566"/>
            <a:ext cx="2233473" cy="14965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378D5E3F-71C1-438C-86D6-C1C6EC80ED6E}"/>
              </a:ext>
            </a:extLst>
          </p:cNvPr>
          <p:cNvSpPr txBox="1"/>
          <p:nvPr/>
        </p:nvSpPr>
        <p:spPr>
          <a:xfrm>
            <a:off x="9046202" y="4024186"/>
            <a:ext cx="1783782" cy="461665"/>
          </a:xfrm>
          <a:prstGeom prst="rect">
            <a:avLst/>
          </a:prstGeom>
          <a:noFill/>
        </p:spPr>
        <p:txBody>
          <a:bodyPr wrap="square" rtlCol="0">
            <a:spAutoFit/>
          </a:bodyPr>
          <a:lstStyle/>
          <a:p>
            <a:r>
              <a:rPr lang="en-SG" sz="1200" dirty="0">
                <a:solidFill>
                  <a:schemeClr val="bg2"/>
                </a:solidFill>
              </a:rPr>
              <a:t>Note: </a:t>
            </a:r>
            <a:r>
              <a:rPr lang="en-SG" sz="1200" dirty="0" err="1">
                <a:solidFill>
                  <a:schemeClr val="bg2"/>
                </a:solidFill>
              </a:rPr>
              <a:t>analogWrite</a:t>
            </a:r>
            <a:r>
              <a:rPr lang="en-SG" sz="1200" dirty="0">
                <a:solidFill>
                  <a:schemeClr val="bg2"/>
                </a:solidFill>
              </a:rPr>
              <a:t> only takes values from 0-255</a:t>
            </a:r>
          </a:p>
        </p:txBody>
      </p:sp>
    </p:spTree>
    <p:extLst>
      <p:ext uri="{BB962C8B-B14F-4D97-AF65-F5344CB8AC3E}">
        <p14:creationId xmlns:p14="http://schemas.microsoft.com/office/powerpoint/2010/main" val="13776240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E9938-5BC2-4B64-ACA8-528C9D156C61}"/>
              </a:ext>
            </a:extLst>
          </p:cNvPr>
          <p:cNvSpPr>
            <a:spLocks noGrp="1"/>
          </p:cNvSpPr>
          <p:nvPr>
            <p:ph type="title"/>
          </p:nvPr>
        </p:nvSpPr>
        <p:spPr/>
        <p:txBody>
          <a:bodyPr/>
          <a:lstStyle/>
          <a:p>
            <a:r>
              <a:rPr lang="en-SG" dirty="0"/>
              <a:t>Task 3d analysis </a:t>
            </a:r>
          </a:p>
        </p:txBody>
      </p:sp>
      <p:sp>
        <p:nvSpPr>
          <p:cNvPr id="3" name="Content Placeholder 2">
            <a:extLst>
              <a:ext uri="{FF2B5EF4-FFF2-40B4-BE49-F238E27FC236}">
                <a16:creationId xmlns:a16="http://schemas.microsoft.com/office/drawing/2014/main" id="{49377A77-5321-4109-91B3-DFAB65FDC5A6}"/>
              </a:ext>
            </a:extLst>
          </p:cNvPr>
          <p:cNvSpPr>
            <a:spLocks noGrp="1"/>
          </p:cNvSpPr>
          <p:nvPr>
            <p:ph idx="1"/>
          </p:nvPr>
        </p:nvSpPr>
        <p:spPr/>
        <p:txBody>
          <a:bodyPr/>
          <a:lstStyle/>
          <a:p>
            <a:r>
              <a:rPr lang="en-SG" dirty="0"/>
              <a:t>Learnt about Pulse Width Modulation (PWM) </a:t>
            </a:r>
          </a:p>
          <a:p>
            <a:r>
              <a:rPr lang="en-SG" dirty="0"/>
              <a:t>Identify PWM pins </a:t>
            </a:r>
          </a:p>
          <a:p>
            <a:r>
              <a:rPr lang="en-SG" dirty="0" err="1"/>
              <a:t>analogWrite</a:t>
            </a:r>
            <a:r>
              <a:rPr lang="en-SG" dirty="0"/>
              <a:t> to write values from 0-255 instead of only HIGH and LOW</a:t>
            </a:r>
          </a:p>
          <a:p>
            <a:r>
              <a:rPr lang="en-SG" dirty="0"/>
              <a:t>Learnt how to use for loops </a:t>
            </a:r>
          </a:p>
          <a:p>
            <a:r>
              <a:rPr lang="en-SG" dirty="0"/>
              <a:t>Learnt how to use exclamation mark(!) to change a Boolean value to its opposite value </a:t>
            </a:r>
          </a:p>
        </p:txBody>
      </p:sp>
    </p:spTree>
    <p:extLst>
      <p:ext uri="{BB962C8B-B14F-4D97-AF65-F5344CB8AC3E}">
        <p14:creationId xmlns:p14="http://schemas.microsoft.com/office/powerpoint/2010/main" val="22452585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2EF75-E6B1-4850-917C-2FBC2AF093AD}"/>
              </a:ext>
            </a:extLst>
          </p:cNvPr>
          <p:cNvSpPr>
            <a:spLocks noGrp="1"/>
          </p:cNvSpPr>
          <p:nvPr>
            <p:ph type="title"/>
          </p:nvPr>
        </p:nvSpPr>
        <p:spPr/>
        <p:txBody>
          <a:bodyPr/>
          <a:lstStyle/>
          <a:p>
            <a:r>
              <a:rPr lang="en-SG" dirty="0"/>
              <a:t>Task 3e: (Bonus)</a:t>
            </a:r>
          </a:p>
        </p:txBody>
      </p:sp>
      <p:sp>
        <p:nvSpPr>
          <p:cNvPr id="3" name="Content Placeholder 2">
            <a:extLst>
              <a:ext uri="{FF2B5EF4-FFF2-40B4-BE49-F238E27FC236}">
                <a16:creationId xmlns:a16="http://schemas.microsoft.com/office/drawing/2014/main" id="{89451391-4229-4A64-8A21-1D6CE17384CF}"/>
              </a:ext>
            </a:extLst>
          </p:cNvPr>
          <p:cNvSpPr>
            <a:spLocks noGrp="1"/>
          </p:cNvSpPr>
          <p:nvPr>
            <p:ph idx="1"/>
          </p:nvPr>
        </p:nvSpPr>
        <p:spPr/>
        <p:txBody>
          <a:bodyPr/>
          <a:lstStyle/>
          <a:p>
            <a:r>
              <a:rPr lang="en-SG" dirty="0"/>
              <a:t>In SOAR challenge you would need to create a vehicle that needs to navigate a maze, how would you control the motors of the vehicle?, to explore that, lets try adding a motor to our current circuit  </a:t>
            </a:r>
          </a:p>
        </p:txBody>
      </p:sp>
    </p:spTree>
    <p:extLst>
      <p:ext uri="{BB962C8B-B14F-4D97-AF65-F5344CB8AC3E}">
        <p14:creationId xmlns:p14="http://schemas.microsoft.com/office/powerpoint/2010/main" val="9411321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81A26-6653-4738-A6DF-FE858644141B}"/>
              </a:ext>
            </a:extLst>
          </p:cNvPr>
          <p:cNvSpPr>
            <a:spLocks noGrp="1"/>
          </p:cNvSpPr>
          <p:nvPr>
            <p:ph type="title"/>
          </p:nvPr>
        </p:nvSpPr>
        <p:spPr/>
        <p:txBody>
          <a:bodyPr/>
          <a:lstStyle/>
          <a:p>
            <a:r>
              <a:rPr lang="en-SG" dirty="0"/>
              <a:t>Task 3e (Bonus) </a:t>
            </a:r>
          </a:p>
        </p:txBody>
      </p:sp>
      <p:pic>
        <p:nvPicPr>
          <p:cNvPr id="5" name="Picture 4">
            <a:extLst>
              <a:ext uri="{FF2B5EF4-FFF2-40B4-BE49-F238E27FC236}">
                <a16:creationId xmlns:a16="http://schemas.microsoft.com/office/drawing/2014/main" id="{7F3FC6BE-9333-4175-A98F-1B6E929156DC}"/>
              </a:ext>
            </a:extLst>
          </p:cNvPr>
          <p:cNvPicPr>
            <a:picLocks noChangeAspect="1"/>
          </p:cNvPicPr>
          <p:nvPr/>
        </p:nvPicPr>
        <p:blipFill>
          <a:blip r:embed="rId2"/>
          <a:stretch>
            <a:fillRect/>
          </a:stretch>
        </p:blipFill>
        <p:spPr>
          <a:xfrm>
            <a:off x="971902" y="1773432"/>
            <a:ext cx="9110947" cy="4357169"/>
          </a:xfrm>
          <a:prstGeom prst="rect">
            <a:avLst/>
          </a:prstGeom>
        </p:spPr>
      </p:pic>
      <p:sp>
        <p:nvSpPr>
          <p:cNvPr id="6" name="Rectangle 5">
            <a:extLst>
              <a:ext uri="{FF2B5EF4-FFF2-40B4-BE49-F238E27FC236}">
                <a16:creationId xmlns:a16="http://schemas.microsoft.com/office/drawing/2014/main" id="{B038A3F0-E057-43CC-A1C8-957D7F611919}"/>
              </a:ext>
            </a:extLst>
          </p:cNvPr>
          <p:cNvSpPr/>
          <p:nvPr/>
        </p:nvSpPr>
        <p:spPr>
          <a:xfrm>
            <a:off x="2655183" y="2048842"/>
            <a:ext cx="924180" cy="179457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9EECFAC4-B76B-4F22-9CA8-DA66667BDE13}"/>
              </a:ext>
            </a:extLst>
          </p:cNvPr>
          <p:cNvSpPr txBox="1"/>
          <p:nvPr/>
        </p:nvSpPr>
        <p:spPr>
          <a:xfrm>
            <a:off x="5238079" y="1930105"/>
            <a:ext cx="1715841" cy="2677656"/>
          </a:xfrm>
          <a:prstGeom prst="rect">
            <a:avLst/>
          </a:prstGeom>
          <a:noFill/>
        </p:spPr>
        <p:txBody>
          <a:bodyPr wrap="square" rtlCol="0">
            <a:spAutoFit/>
          </a:bodyPr>
          <a:lstStyle/>
          <a:p>
            <a:r>
              <a:rPr lang="en-SG" sz="1200" dirty="0">
                <a:solidFill>
                  <a:schemeClr val="bg2"/>
                </a:solidFill>
              </a:rPr>
              <a:t>Add a DC Motor and connect the voltage and ground lines to the same lines as the LED and run simulation, </a:t>
            </a:r>
          </a:p>
          <a:p>
            <a:endParaRPr lang="en-SG" sz="1200" dirty="0">
              <a:solidFill>
                <a:schemeClr val="bg2"/>
              </a:solidFill>
            </a:endParaRPr>
          </a:p>
          <a:p>
            <a:r>
              <a:rPr lang="en-SG" sz="1200" dirty="0">
                <a:solidFill>
                  <a:schemeClr val="bg2"/>
                </a:solidFill>
              </a:rPr>
              <a:t>Note how the rpm (revolutions per minute) of the motors changes! In fact changing the speed of a motor is similar to that of changing the brightness level of the led!</a:t>
            </a:r>
          </a:p>
        </p:txBody>
      </p:sp>
      <p:sp>
        <p:nvSpPr>
          <p:cNvPr id="8" name="TextBox 7">
            <a:extLst>
              <a:ext uri="{FF2B5EF4-FFF2-40B4-BE49-F238E27FC236}">
                <a16:creationId xmlns:a16="http://schemas.microsoft.com/office/drawing/2014/main" id="{38CC48D8-2DA4-4F88-B31F-5945D718FAA1}"/>
              </a:ext>
            </a:extLst>
          </p:cNvPr>
          <p:cNvSpPr txBox="1"/>
          <p:nvPr/>
        </p:nvSpPr>
        <p:spPr>
          <a:xfrm>
            <a:off x="5238079" y="4861349"/>
            <a:ext cx="2267622" cy="1200329"/>
          </a:xfrm>
          <a:prstGeom prst="rect">
            <a:avLst/>
          </a:prstGeom>
          <a:noFill/>
        </p:spPr>
        <p:txBody>
          <a:bodyPr wrap="square" rtlCol="0">
            <a:spAutoFit/>
          </a:bodyPr>
          <a:lstStyle/>
          <a:p>
            <a:r>
              <a:rPr lang="en-SG" sz="1200" dirty="0">
                <a:solidFill>
                  <a:schemeClr val="bg2"/>
                </a:solidFill>
              </a:rPr>
              <a:t>Question for thought: </a:t>
            </a:r>
            <a:r>
              <a:rPr lang="en-SG" sz="1200" dirty="0" err="1">
                <a:solidFill>
                  <a:schemeClr val="bg2"/>
                </a:solidFill>
              </a:rPr>
              <a:t>analogWrite</a:t>
            </a:r>
            <a:r>
              <a:rPr lang="en-SG" sz="1200" dirty="0">
                <a:solidFill>
                  <a:schemeClr val="bg2"/>
                </a:solidFill>
              </a:rPr>
              <a:t> signal cannot write negative voltage values, how do you reverse the direction of a motor? To be covered in further tutorials </a:t>
            </a:r>
          </a:p>
        </p:txBody>
      </p:sp>
    </p:spTree>
    <p:extLst>
      <p:ext uri="{BB962C8B-B14F-4D97-AF65-F5344CB8AC3E}">
        <p14:creationId xmlns:p14="http://schemas.microsoft.com/office/powerpoint/2010/main" val="3028939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DE66C-ABCC-45B8-B1B0-204C8764765C}"/>
              </a:ext>
            </a:extLst>
          </p:cNvPr>
          <p:cNvSpPr>
            <a:spLocks noGrp="1"/>
          </p:cNvSpPr>
          <p:nvPr>
            <p:ph type="title"/>
          </p:nvPr>
        </p:nvSpPr>
        <p:spPr/>
        <p:txBody>
          <a:bodyPr/>
          <a:lstStyle/>
          <a:p>
            <a:r>
              <a:rPr lang="en-SG" dirty="0"/>
              <a:t>What is </a:t>
            </a:r>
            <a:r>
              <a:rPr lang="en-SG" dirty="0" err="1"/>
              <a:t>tinkercad</a:t>
            </a:r>
            <a:r>
              <a:rPr lang="en-SG" dirty="0"/>
              <a:t>? </a:t>
            </a:r>
          </a:p>
        </p:txBody>
      </p:sp>
      <p:sp>
        <p:nvSpPr>
          <p:cNvPr id="3" name="Content Placeholder 2">
            <a:extLst>
              <a:ext uri="{FF2B5EF4-FFF2-40B4-BE49-F238E27FC236}">
                <a16:creationId xmlns:a16="http://schemas.microsoft.com/office/drawing/2014/main" id="{1F7099F7-B7B9-42A7-B9BE-E23BD97B819B}"/>
              </a:ext>
            </a:extLst>
          </p:cNvPr>
          <p:cNvSpPr>
            <a:spLocks noGrp="1"/>
          </p:cNvSpPr>
          <p:nvPr>
            <p:ph idx="1"/>
          </p:nvPr>
        </p:nvSpPr>
        <p:spPr/>
        <p:txBody>
          <a:bodyPr/>
          <a:lstStyle/>
          <a:p>
            <a:r>
              <a:rPr lang="en-SG" dirty="0"/>
              <a:t>An online simulator which you can use to test your circuits </a:t>
            </a:r>
          </a:p>
        </p:txBody>
      </p:sp>
    </p:spTree>
    <p:extLst>
      <p:ext uri="{BB962C8B-B14F-4D97-AF65-F5344CB8AC3E}">
        <p14:creationId xmlns:p14="http://schemas.microsoft.com/office/powerpoint/2010/main" val="4546026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70603" y="1742511"/>
            <a:ext cx="10650794" cy="4021908"/>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buClr>
                <a:srgbClr val="8ABF5E"/>
              </a:buClr>
            </a:pPr>
            <a:endParaRPr lang="en-US" sz="2800" dirty="0"/>
          </a:p>
          <a:p>
            <a:pPr marL="540000" indent="-360000">
              <a:buClr>
                <a:srgbClr val="8ABF5E"/>
              </a:buClr>
              <a:buFont typeface="Arial" panose="020B0604020202020204" pitchFamily="34" charset="0"/>
              <a:buChar char="•"/>
            </a:pPr>
            <a:r>
              <a:rPr lang="en-US" sz="2800" dirty="0"/>
              <a:t>Writing a break statement will end the current loop prematurely  </a:t>
            </a:r>
          </a:p>
          <a:p>
            <a:pPr marL="540000" indent="-360000">
              <a:buClr>
                <a:srgbClr val="8ABF5E"/>
              </a:buClr>
              <a:buFont typeface="Arial" panose="020B0604020202020204" pitchFamily="34" charset="0"/>
              <a:buChar char="•"/>
            </a:pPr>
            <a:endParaRPr lang="en-US" sz="2800" dirty="0"/>
          </a:p>
          <a:p>
            <a:pPr marL="180000">
              <a:buClr>
                <a:srgbClr val="8ABF5E"/>
              </a:buClr>
            </a:pPr>
            <a:endParaRPr lang="en-US" sz="2800" dirty="0"/>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648930"/>
            <a:ext cx="10515600" cy="1093581"/>
          </a:xfrm>
        </p:spPr>
        <p:txBody>
          <a:bodyPr/>
          <a:lstStyle/>
          <a:p>
            <a:r>
              <a:rPr lang="en-US" dirty="0">
                <a:solidFill>
                  <a:srgbClr val="EF4D47"/>
                </a:solidFill>
                <a:latin typeface="Consolas" panose="020B0609020204030204" pitchFamily="49" charset="0"/>
                <a:ea typeface="Menlo" panose="020B0609030804020204" pitchFamily="49" charset="0"/>
                <a:cs typeface="Consolas" panose="020B0609020204030204" pitchFamily="49" charset="0"/>
              </a:rPr>
              <a:t>Break: </a:t>
            </a:r>
          </a:p>
        </p:txBody>
      </p:sp>
      <p:pic>
        <p:nvPicPr>
          <p:cNvPr id="8" name="Picture 7" descr="Diagram&#10;&#10;Description automatically generated">
            <a:extLst>
              <a:ext uri="{FF2B5EF4-FFF2-40B4-BE49-F238E27FC236}">
                <a16:creationId xmlns:a16="http://schemas.microsoft.com/office/drawing/2014/main" id="{48613215-87B5-4EF0-93A7-DEB4E2257F0C}"/>
              </a:ext>
            </a:extLst>
          </p:cNvPr>
          <p:cNvPicPr>
            <a:picLocks noChangeAspect="1"/>
          </p:cNvPicPr>
          <p:nvPr/>
        </p:nvPicPr>
        <p:blipFill rotWithShape="1">
          <a:blip r:embed="rId3"/>
          <a:srcRect r="3622"/>
          <a:stretch/>
        </p:blipFill>
        <p:spPr>
          <a:xfrm>
            <a:off x="8613720" y="711434"/>
            <a:ext cx="2807678" cy="832188"/>
          </a:xfrm>
          <a:prstGeom prst="rect">
            <a:avLst/>
          </a:prstGeom>
        </p:spPr>
      </p:pic>
    </p:spTree>
    <p:extLst>
      <p:ext uri="{BB962C8B-B14F-4D97-AF65-F5344CB8AC3E}">
        <p14:creationId xmlns:p14="http://schemas.microsoft.com/office/powerpoint/2010/main" val="26788956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6095999" y="648930"/>
            <a:ext cx="5325397" cy="5115489"/>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180000">
              <a:buClr>
                <a:srgbClr val="8ABF5E"/>
              </a:buClr>
            </a:pPr>
            <a:endParaRPr lang="en-US" sz="3600" dirty="0">
              <a:latin typeface="Gill Sans MT" panose="020B0502020104020203" pitchFamily="34" charset="77"/>
            </a:endParaRPr>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2882209"/>
            <a:ext cx="5127404" cy="1093581"/>
          </a:xfrm>
        </p:spPr>
        <p:txBody>
          <a:bodyPr>
            <a:noAutofit/>
          </a:bodyPr>
          <a:lstStyle/>
          <a:p>
            <a:r>
              <a:rPr lang="en-US" sz="2800" dirty="0">
                <a:solidFill>
                  <a:srgbClr val="F9BA00"/>
                </a:solidFill>
                <a:latin typeface="Consolas" panose="020B0609020204030204" pitchFamily="49" charset="0"/>
                <a:ea typeface="Menlo" panose="020B0609030804020204" pitchFamily="49" charset="0"/>
                <a:cs typeface="Consolas" panose="020B0609020204030204" pitchFamily="49" charset="0"/>
              </a:rPr>
              <a:t>Activity: 5mins</a:t>
            </a:r>
          </a:p>
        </p:txBody>
      </p:sp>
      <p:sp>
        <p:nvSpPr>
          <p:cNvPr id="9" name="TextBox 8">
            <a:extLst>
              <a:ext uri="{FF2B5EF4-FFF2-40B4-BE49-F238E27FC236}">
                <a16:creationId xmlns:a16="http://schemas.microsoft.com/office/drawing/2014/main" id="{37FFE53B-60E4-DD42-92CB-84CE6451B884}"/>
              </a:ext>
            </a:extLst>
          </p:cNvPr>
          <p:cNvSpPr txBox="1"/>
          <p:nvPr/>
        </p:nvSpPr>
        <p:spPr>
          <a:xfrm>
            <a:off x="901148" y="3791124"/>
            <a:ext cx="4776981" cy="369332"/>
          </a:xfrm>
          <a:prstGeom prst="rect">
            <a:avLst/>
          </a:prstGeom>
          <a:noFill/>
        </p:spPr>
        <p:txBody>
          <a:bodyPr wrap="square" rtlCol="0">
            <a:spAutoFit/>
          </a:bodyPr>
          <a:lstStyle/>
          <a:p>
            <a:r>
              <a:rPr lang="en-US" dirty="0">
                <a:latin typeface="Gill Sans MT" panose="020B0502020104020203" pitchFamily="34" charset="77"/>
                <a:ea typeface="Menlo" panose="020B0609030804020204" pitchFamily="49" charset="0"/>
                <a:cs typeface="Menlo" panose="020B0609030804020204" pitchFamily="49" charset="0"/>
              </a:rPr>
              <a:t>Guess the output of the following code </a:t>
            </a:r>
          </a:p>
        </p:txBody>
      </p:sp>
      <p:pic>
        <p:nvPicPr>
          <p:cNvPr id="6" name="Picture 5" descr="Graphical user interface, text, application&#10;&#10;Description automatically generated">
            <a:extLst>
              <a:ext uri="{FF2B5EF4-FFF2-40B4-BE49-F238E27FC236}">
                <a16:creationId xmlns:a16="http://schemas.microsoft.com/office/drawing/2014/main" id="{AF852A53-9BB0-4B77-865C-2B445AB35979}"/>
              </a:ext>
            </a:extLst>
          </p:cNvPr>
          <p:cNvPicPr>
            <a:picLocks noChangeAspect="1"/>
          </p:cNvPicPr>
          <p:nvPr/>
        </p:nvPicPr>
        <p:blipFill>
          <a:blip r:embed="rId3"/>
          <a:stretch>
            <a:fillRect/>
          </a:stretch>
        </p:blipFill>
        <p:spPr>
          <a:xfrm>
            <a:off x="6239812" y="1403372"/>
            <a:ext cx="5051040" cy="3608713"/>
          </a:xfrm>
          <a:prstGeom prst="rect">
            <a:avLst/>
          </a:prstGeom>
        </p:spPr>
      </p:pic>
    </p:spTree>
    <p:extLst>
      <p:ext uri="{BB962C8B-B14F-4D97-AF65-F5344CB8AC3E}">
        <p14:creationId xmlns:p14="http://schemas.microsoft.com/office/powerpoint/2010/main" val="3612420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70603" y="545691"/>
            <a:ext cx="10650794" cy="5218728"/>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buClr>
                <a:srgbClr val="8ABF5E"/>
              </a:buClr>
            </a:pPr>
            <a:endParaRPr lang="en-US" sz="2800" dirty="0"/>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5764419"/>
            <a:ext cx="10515600" cy="1093581"/>
          </a:xfrm>
        </p:spPr>
        <p:txBody>
          <a:bodyPr/>
          <a:lstStyle/>
          <a:p>
            <a:r>
              <a:rPr lang="en-US" dirty="0">
                <a:solidFill>
                  <a:srgbClr val="33A5DB"/>
                </a:solidFill>
                <a:latin typeface="Consolas" panose="020B0609020204030204" pitchFamily="49" charset="0"/>
                <a:ea typeface="Menlo" panose="020B0609030804020204" pitchFamily="49" charset="0"/>
                <a:cs typeface="Consolas" panose="020B0609020204030204" pitchFamily="49" charset="0"/>
              </a:rPr>
              <a:t>Activity Answer</a:t>
            </a:r>
          </a:p>
        </p:txBody>
      </p:sp>
      <p:pic>
        <p:nvPicPr>
          <p:cNvPr id="8" name="Picture 7" descr="Diagram&#10;&#10;Description automatically generated">
            <a:extLst>
              <a:ext uri="{FF2B5EF4-FFF2-40B4-BE49-F238E27FC236}">
                <a16:creationId xmlns:a16="http://schemas.microsoft.com/office/drawing/2014/main" id="{3D7A4536-DDAE-4394-8815-5F804494FD1D}"/>
              </a:ext>
            </a:extLst>
          </p:cNvPr>
          <p:cNvPicPr>
            <a:picLocks noChangeAspect="1"/>
          </p:cNvPicPr>
          <p:nvPr/>
        </p:nvPicPr>
        <p:blipFill>
          <a:blip r:embed="rId3"/>
          <a:stretch>
            <a:fillRect/>
          </a:stretch>
        </p:blipFill>
        <p:spPr>
          <a:xfrm>
            <a:off x="8440615" y="638863"/>
            <a:ext cx="2913185" cy="832188"/>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5426AF39-66CC-47B0-A6A1-6D92B6AC52D4}"/>
              </a:ext>
            </a:extLst>
          </p:cNvPr>
          <p:cNvPicPr>
            <a:picLocks noChangeAspect="1"/>
          </p:cNvPicPr>
          <p:nvPr/>
        </p:nvPicPr>
        <p:blipFill>
          <a:blip r:embed="rId4"/>
          <a:stretch>
            <a:fillRect/>
          </a:stretch>
        </p:blipFill>
        <p:spPr>
          <a:xfrm>
            <a:off x="1046302" y="1371982"/>
            <a:ext cx="7118614" cy="4114035"/>
          </a:xfrm>
          <a:prstGeom prst="rect">
            <a:avLst/>
          </a:prstGeom>
        </p:spPr>
      </p:pic>
    </p:spTree>
    <p:extLst>
      <p:ext uri="{BB962C8B-B14F-4D97-AF65-F5344CB8AC3E}">
        <p14:creationId xmlns:p14="http://schemas.microsoft.com/office/powerpoint/2010/main" val="11439803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70603" y="1742511"/>
            <a:ext cx="10650794" cy="4021908"/>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buClr>
                <a:srgbClr val="8ABF5E"/>
              </a:buClr>
            </a:pPr>
            <a:endParaRPr lang="en-US" sz="2800" dirty="0"/>
          </a:p>
          <a:p>
            <a:pPr marL="540000" indent="-360000">
              <a:buClr>
                <a:srgbClr val="8ABF5E"/>
              </a:buClr>
              <a:buFont typeface="Arial" panose="020B0604020202020204" pitchFamily="34" charset="0"/>
              <a:buChar char="•"/>
            </a:pPr>
            <a:r>
              <a:rPr lang="en-US" sz="2800" dirty="0"/>
              <a:t>Writing a continue statement will skip the current iteration of the loop (ignoring the rest of the code in the loop) and move on to the next iteration of the loop </a:t>
            </a:r>
          </a:p>
          <a:p>
            <a:pPr marL="540000" indent="-360000">
              <a:buClr>
                <a:srgbClr val="8ABF5E"/>
              </a:buClr>
              <a:buFont typeface="Arial" panose="020B0604020202020204" pitchFamily="34" charset="0"/>
              <a:buChar char="•"/>
            </a:pPr>
            <a:endParaRPr lang="en-US" sz="2800" dirty="0"/>
          </a:p>
          <a:p>
            <a:pPr marL="180000">
              <a:buClr>
                <a:srgbClr val="8ABF5E"/>
              </a:buClr>
            </a:pPr>
            <a:endParaRPr lang="en-US" sz="2800" dirty="0"/>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648930"/>
            <a:ext cx="10515600" cy="1093581"/>
          </a:xfrm>
        </p:spPr>
        <p:txBody>
          <a:bodyPr/>
          <a:lstStyle/>
          <a:p>
            <a:r>
              <a:rPr lang="en-US" dirty="0">
                <a:solidFill>
                  <a:srgbClr val="EF4D47"/>
                </a:solidFill>
                <a:latin typeface="Consolas" panose="020B0609020204030204" pitchFamily="49" charset="0"/>
                <a:ea typeface="Menlo" panose="020B0609030804020204" pitchFamily="49" charset="0"/>
                <a:cs typeface="Consolas" panose="020B0609020204030204" pitchFamily="49" charset="0"/>
              </a:rPr>
              <a:t>continue: </a:t>
            </a:r>
          </a:p>
        </p:txBody>
      </p:sp>
      <p:pic>
        <p:nvPicPr>
          <p:cNvPr id="8" name="Picture 7" descr="Diagram&#10;&#10;Description automatically generated">
            <a:extLst>
              <a:ext uri="{FF2B5EF4-FFF2-40B4-BE49-F238E27FC236}">
                <a16:creationId xmlns:a16="http://schemas.microsoft.com/office/drawing/2014/main" id="{48613215-87B5-4EF0-93A7-DEB4E2257F0C}"/>
              </a:ext>
            </a:extLst>
          </p:cNvPr>
          <p:cNvPicPr>
            <a:picLocks noChangeAspect="1"/>
          </p:cNvPicPr>
          <p:nvPr/>
        </p:nvPicPr>
        <p:blipFill rotWithShape="1">
          <a:blip r:embed="rId3"/>
          <a:srcRect r="3622"/>
          <a:stretch/>
        </p:blipFill>
        <p:spPr>
          <a:xfrm>
            <a:off x="8613720" y="711434"/>
            <a:ext cx="2807678" cy="832188"/>
          </a:xfrm>
          <a:prstGeom prst="rect">
            <a:avLst/>
          </a:prstGeom>
        </p:spPr>
      </p:pic>
    </p:spTree>
    <p:extLst>
      <p:ext uri="{BB962C8B-B14F-4D97-AF65-F5344CB8AC3E}">
        <p14:creationId xmlns:p14="http://schemas.microsoft.com/office/powerpoint/2010/main" val="18868384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6095999" y="648930"/>
            <a:ext cx="5325397" cy="5115489"/>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180000">
              <a:buClr>
                <a:srgbClr val="8ABF5E"/>
              </a:buClr>
            </a:pPr>
            <a:endParaRPr lang="en-US" sz="3600" dirty="0">
              <a:latin typeface="Gill Sans MT" panose="020B0502020104020203" pitchFamily="34" charset="77"/>
            </a:endParaRPr>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2882209"/>
            <a:ext cx="5127404" cy="1093581"/>
          </a:xfrm>
        </p:spPr>
        <p:txBody>
          <a:bodyPr>
            <a:noAutofit/>
          </a:bodyPr>
          <a:lstStyle/>
          <a:p>
            <a:r>
              <a:rPr lang="en-US" sz="2800" dirty="0">
                <a:solidFill>
                  <a:srgbClr val="F9BA00"/>
                </a:solidFill>
                <a:latin typeface="Consolas" panose="020B0609020204030204" pitchFamily="49" charset="0"/>
                <a:ea typeface="Menlo" panose="020B0609030804020204" pitchFamily="49" charset="0"/>
                <a:cs typeface="Consolas" panose="020B0609020204030204" pitchFamily="49" charset="0"/>
              </a:rPr>
              <a:t>Activity: 5mins</a:t>
            </a:r>
          </a:p>
        </p:txBody>
      </p:sp>
      <p:sp>
        <p:nvSpPr>
          <p:cNvPr id="9" name="TextBox 8">
            <a:extLst>
              <a:ext uri="{FF2B5EF4-FFF2-40B4-BE49-F238E27FC236}">
                <a16:creationId xmlns:a16="http://schemas.microsoft.com/office/drawing/2014/main" id="{37FFE53B-60E4-DD42-92CB-84CE6451B884}"/>
              </a:ext>
            </a:extLst>
          </p:cNvPr>
          <p:cNvSpPr txBox="1"/>
          <p:nvPr/>
        </p:nvSpPr>
        <p:spPr>
          <a:xfrm>
            <a:off x="901148" y="3791124"/>
            <a:ext cx="4776981" cy="369332"/>
          </a:xfrm>
          <a:prstGeom prst="rect">
            <a:avLst/>
          </a:prstGeom>
          <a:noFill/>
        </p:spPr>
        <p:txBody>
          <a:bodyPr wrap="square" rtlCol="0">
            <a:spAutoFit/>
          </a:bodyPr>
          <a:lstStyle/>
          <a:p>
            <a:r>
              <a:rPr lang="en-US" dirty="0">
                <a:latin typeface="Gill Sans MT" panose="020B0502020104020203" pitchFamily="34" charset="77"/>
                <a:ea typeface="Menlo" panose="020B0609030804020204" pitchFamily="49" charset="0"/>
                <a:cs typeface="Menlo" panose="020B0609030804020204" pitchFamily="49" charset="0"/>
              </a:rPr>
              <a:t>Guess the output of the following code </a:t>
            </a:r>
          </a:p>
        </p:txBody>
      </p:sp>
      <p:pic>
        <p:nvPicPr>
          <p:cNvPr id="7" name="Picture 6" descr="Graphical user interface, text, application&#10;&#10;Description automatically generated">
            <a:extLst>
              <a:ext uri="{FF2B5EF4-FFF2-40B4-BE49-F238E27FC236}">
                <a16:creationId xmlns:a16="http://schemas.microsoft.com/office/drawing/2014/main" id="{B424124E-DC67-41C1-A2BA-1E98314F8585}"/>
              </a:ext>
            </a:extLst>
          </p:cNvPr>
          <p:cNvPicPr>
            <a:picLocks noChangeAspect="1"/>
          </p:cNvPicPr>
          <p:nvPr/>
        </p:nvPicPr>
        <p:blipFill>
          <a:blip r:embed="rId3"/>
          <a:stretch>
            <a:fillRect/>
          </a:stretch>
        </p:blipFill>
        <p:spPr>
          <a:xfrm>
            <a:off x="6272197" y="1448118"/>
            <a:ext cx="4970326" cy="3427405"/>
          </a:xfrm>
          <a:prstGeom prst="rect">
            <a:avLst/>
          </a:prstGeom>
        </p:spPr>
      </p:pic>
    </p:spTree>
    <p:extLst>
      <p:ext uri="{BB962C8B-B14F-4D97-AF65-F5344CB8AC3E}">
        <p14:creationId xmlns:p14="http://schemas.microsoft.com/office/powerpoint/2010/main" val="10529471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70603" y="545691"/>
            <a:ext cx="10650794" cy="5218728"/>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buClr>
                <a:srgbClr val="8ABF5E"/>
              </a:buClr>
            </a:pPr>
            <a:endParaRPr lang="en-US" sz="2800" dirty="0"/>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5764419"/>
            <a:ext cx="10515600" cy="1093581"/>
          </a:xfrm>
        </p:spPr>
        <p:txBody>
          <a:bodyPr/>
          <a:lstStyle/>
          <a:p>
            <a:r>
              <a:rPr lang="en-US" dirty="0">
                <a:solidFill>
                  <a:srgbClr val="33A5DB"/>
                </a:solidFill>
                <a:latin typeface="Consolas" panose="020B0609020204030204" pitchFamily="49" charset="0"/>
                <a:ea typeface="Menlo" panose="020B0609030804020204" pitchFamily="49" charset="0"/>
                <a:cs typeface="Consolas" panose="020B0609020204030204" pitchFamily="49" charset="0"/>
              </a:rPr>
              <a:t>Activity Answer</a:t>
            </a:r>
          </a:p>
        </p:txBody>
      </p:sp>
      <p:pic>
        <p:nvPicPr>
          <p:cNvPr id="6" name="Picture 5" descr="Graphical user interface, application, Word&#10;&#10;Description automatically generated">
            <a:extLst>
              <a:ext uri="{FF2B5EF4-FFF2-40B4-BE49-F238E27FC236}">
                <a16:creationId xmlns:a16="http://schemas.microsoft.com/office/drawing/2014/main" id="{5E040EA4-2A72-4865-86FE-16755D8A8E94}"/>
              </a:ext>
            </a:extLst>
          </p:cNvPr>
          <p:cNvPicPr>
            <a:picLocks noChangeAspect="1"/>
          </p:cNvPicPr>
          <p:nvPr/>
        </p:nvPicPr>
        <p:blipFill>
          <a:blip r:embed="rId3"/>
          <a:stretch>
            <a:fillRect/>
          </a:stretch>
        </p:blipFill>
        <p:spPr>
          <a:xfrm>
            <a:off x="1070921" y="1316303"/>
            <a:ext cx="7069376" cy="4113005"/>
          </a:xfrm>
          <a:prstGeom prst="rect">
            <a:avLst/>
          </a:prstGeom>
        </p:spPr>
      </p:pic>
      <p:pic>
        <p:nvPicPr>
          <p:cNvPr id="7" name="Picture 6" descr="Diagram&#10;&#10;Description automatically generated">
            <a:extLst>
              <a:ext uri="{FF2B5EF4-FFF2-40B4-BE49-F238E27FC236}">
                <a16:creationId xmlns:a16="http://schemas.microsoft.com/office/drawing/2014/main" id="{25F2BB33-C5D5-4B62-9E53-75D90011D9E8}"/>
              </a:ext>
            </a:extLst>
          </p:cNvPr>
          <p:cNvPicPr>
            <a:picLocks noChangeAspect="1"/>
          </p:cNvPicPr>
          <p:nvPr/>
        </p:nvPicPr>
        <p:blipFill>
          <a:blip r:embed="rId4"/>
          <a:stretch>
            <a:fillRect/>
          </a:stretch>
        </p:blipFill>
        <p:spPr>
          <a:xfrm>
            <a:off x="8440615" y="638863"/>
            <a:ext cx="2913185" cy="832188"/>
          </a:xfrm>
          <a:prstGeom prst="rect">
            <a:avLst/>
          </a:prstGeom>
        </p:spPr>
      </p:pic>
    </p:spTree>
    <p:extLst>
      <p:ext uri="{BB962C8B-B14F-4D97-AF65-F5344CB8AC3E}">
        <p14:creationId xmlns:p14="http://schemas.microsoft.com/office/powerpoint/2010/main" val="34553975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70603" y="1742511"/>
            <a:ext cx="10650794" cy="4021908"/>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buClr>
                <a:srgbClr val="8ABF5E"/>
              </a:buClr>
            </a:pPr>
            <a:endParaRPr lang="en-US" sz="2800" dirty="0"/>
          </a:p>
          <a:p>
            <a:pPr marL="540000" indent="-360000">
              <a:buClr>
                <a:srgbClr val="8ABF5E"/>
              </a:buClr>
              <a:buFont typeface="Arial" panose="020B0604020202020204" pitchFamily="34" charset="0"/>
              <a:buChar char="•"/>
            </a:pPr>
            <a:r>
              <a:rPr lang="en-US" sz="2800" dirty="0"/>
              <a:t>While loops run indefinitely until a certain condition is met or a break statement is called</a:t>
            </a:r>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648930"/>
            <a:ext cx="10515600" cy="1093581"/>
          </a:xfrm>
        </p:spPr>
        <p:txBody>
          <a:bodyPr/>
          <a:lstStyle/>
          <a:p>
            <a:r>
              <a:rPr lang="en-US" dirty="0">
                <a:solidFill>
                  <a:srgbClr val="EF4D47"/>
                </a:solidFill>
                <a:latin typeface="Consolas" panose="020B0609020204030204" pitchFamily="49" charset="0"/>
                <a:ea typeface="Menlo" panose="020B0609030804020204" pitchFamily="49" charset="0"/>
                <a:cs typeface="Consolas" panose="020B0609020204030204" pitchFamily="49" charset="0"/>
              </a:rPr>
              <a:t>while loops  </a:t>
            </a:r>
          </a:p>
        </p:txBody>
      </p:sp>
      <p:pic>
        <p:nvPicPr>
          <p:cNvPr id="8" name="Picture 7" descr="Diagram&#10;&#10;Description automatically generated">
            <a:extLst>
              <a:ext uri="{FF2B5EF4-FFF2-40B4-BE49-F238E27FC236}">
                <a16:creationId xmlns:a16="http://schemas.microsoft.com/office/drawing/2014/main" id="{4CB552AE-A5D0-4632-8903-C6CDDD4459E2}"/>
              </a:ext>
            </a:extLst>
          </p:cNvPr>
          <p:cNvPicPr>
            <a:picLocks noChangeAspect="1"/>
          </p:cNvPicPr>
          <p:nvPr/>
        </p:nvPicPr>
        <p:blipFill>
          <a:blip r:embed="rId3"/>
          <a:stretch>
            <a:fillRect/>
          </a:stretch>
        </p:blipFill>
        <p:spPr>
          <a:xfrm>
            <a:off x="8440615" y="638863"/>
            <a:ext cx="2913185" cy="832188"/>
          </a:xfrm>
          <a:prstGeom prst="rect">
            <a:avLst/>
          </a:prstGeom>
        </p:spPr>
      </p:pic>
    </p:spTree>
    <p:extLst>
      <p:ext uri="{BB962C8B-B14F-4D97-AF65-F5344CB8AC3E}">
        <p14:creationId xmlns:p14="http://schemas.microsoft.com/office/powerpoint/2010/main" val="29540466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70603" y="1742511"/>
            <a:ext cx="10650794" cy="4021908"/>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buClr>
                <a:srgbClr val="8ABF5E"/>
              </a:buClr>
            </a:pPr>
            <a:endParaRPr lang="en-US" sz="2800" dirty="0"/>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648930"/>
            <a:ext cx="10515600" cy="1093581"/>
          </a:xfrm>
        </p:spPr>
        <p:txBody>
          <a:bodyPr/>
          <a:lstStyle/>
          <a:p>
            <a:r>
              <a:rPr lang="en-US" dirty="0">
                <a:solidFill>
                  <a:srgbClr val="EF4D47"/>
                </a:solidFill>
                <a:latin typeface="Consolas" panose="020B0609020204030204" pitchFamily="49" charset="0"/>
                <a:ea typeface="Menlo" panose="020B0609030804020204" pitchFamily="49" charset="0"/>
                <a:cs typeface="Consolas" panose="020B0609020204030204" pitchFamily="49" charset="0"/>
              </a:rPr>
              <a:t>while loops syntax  </a:t>
            </a:r>
          </a:p>
        </p:txBody>
      </p:sp>
      <p:sp>
        <p:nvSpPr>
          <p:cNvPr id="3" name="TextBox 2">
            <a:extLst>
              <a:ext uri="{FF2B5EF4-FFF2-40B4-BE49-F238E27FC236}">
                <a16:creationId xmlns:a16="http://schemas.microsoft.com/office/drawing/2014/main" id="{E874A7E8-8019-4928-8991-805BB6B5CE10}"/>
              </a:ext>
            </a:extLst>
          </p:cNvPr>
          <p:cNvSpPr txBox="1"/>
          <p:nvPr/>
        </p:nvSpPr>
        <p:spPr>
          <a:xfrm>
            <a:off x="933959" y="2009724"/>
            <a:ext cx="5217459" cy="1200329"/>
          </a:xfrm>
          <a:prstGeom prst="rect">
            <a:avLst/>
          </a:prstGeom>
          <a:noFill/>
        </p:spPr>
        <p:txBody>
          <a:bodyPr wrap="square" rtlCol="0">
            <a:spAutoFit/>
          </a:bodyPr>
          <a:lstStyle/>
          <a:p>
            <a:r>
              <a:rPr lang="en-SG" dirty="0"/>
              <a:t>while (condition) </a:t>
            </a:r>
          </a:p>
          <a:p>
            <a:r>
              <a:rPr lang="en-SG" dirty="0"/>
              <a:t>{</a:t>
            </a:r>
          </a:p>
          <a:p>
            <a:r>
              <a:rPr lang="en-SG" dirty="0"/>
              <a:t>    //insert code here </a:t>
            </a:r>
          </a:p>
          <a:p>
            <a:r>
              <a:rPr lang="en-SG" dirty="0"/>
              <a:t>}</a:t>
            </a:r>
          </a:p>
        </p:txBody>
      </p:sp>
      <p:pic>
        <p:nvPicPr>
          <p:cNvPr id="7" name="Picture 6" descr="Diagram&#10;&#10;Description automatically generated">
            <a:extLst>
              <a:ext uri="{FF2B5EF4-FFF2-40B4-BE49-F238E27FC236}">
                <a16:creationId xmlns:a16="http://schemas.microsoft.com/office/drawing/2014/main" id="{5F4689F3-4A1C-4213-9B95-A7D6D287F777}"/>
              </a:ext>
            </a:extLst>
          </p:cNvPr>
          <p:cNvPicPr>
            <a:picLocks noChangeAspect="1"/>
          </p:cNvPicPr>
          <p:nvPr/>
        </p:nvPicPr>
        <p:blipFill>
          <a:blip r:embed="rId3"/>
          <a:stretch>
            <a:fillRect/>
          </a:stretch>
        </p:blipFill>
        <p:spPr>
          <a:xfrm>
            <a:off x="8440615" y="638863"/>
            <a:ext cx="2913185" cy="832188"/>
          </a:xfrm>
          <a:prstGeom prst="rect">
            <a:avLst/>
          </a:prstGeom>
        </p:spPr>
      </p:pic>
    </p:spTree>
    <p:extLst>
      <p:ext uri="{BB962C8B-B14F-4D97-AF65-F5344CB8AC3E}">
        <p14:creationId xmlns:p14="http://schemas.microsoft.com/office/powerpoint/2010/main" val="6673797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70603" y="1742511"/>
            <a:ext cx="10650794" cy="4021908"/>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buClr>
                <a:srgbClr val="8ABF5E"/>
              </a:buClr>
            </a:pPr>
            <a:endParaRPr lang="en-US" sz="2800" dirty="0"/>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648930"/>
            <a:ext cx="10515600" cy="1093581"/>
          </a:xfrm>
        </p:spPr>
        <p:txBody>
          <a:bodyPr/>
          <a:lstStyle/>
          <a:p>
            <a:r>
              <a:rPr lang="en-US" dirty="0">
                <a:solidFill>
                  <a:srgbClr val="EF4D47"/>
                </a:solidFill>
                <a:latin typeface="Consolas" panose="020B0609020204030204" pitchFamily="49" charset="0"/>
                <a:ea typeface="Menlo" panose="020B0609030804020204" pitchFamily="49" charset="0"/>
                <a:cs typeface="Consolas" panose="020B0609020204030204" pitchFamily="49" charset="0"/>
              </a:rPr>
              <a:t>Functions</a:t>
            </a:r>
          </a:p>
        </p:txBody>
      </p:sp>
      <p:pic>
        <p:nvPicPr>
          <p:cNvPr id="6" name="Picture 5" descr="Diagram&#10;&#10;Description automatically generated">
            <a:extLst>
              <a:ext uri="{FF2B5EF4-FFF2-40B4-BE49-F238E27FC236}">
                <a16:creationId xmlns:a16="http://schemas.microsoft.com/office/drawing/2014/main" id="{DF21B269-ABAF-4907-89B8-0322D37FE2D7}"/>
              </a:ext>
            </a:extLst>
          </p:cNvPr>
          <p:cNvPicPr>
            <a:picLocks noChangeAspect="1"/>
          </p:cNvPicPr>
          <p:nvPr/>
        </p:nvPicPr>
        <p:blipFill>
          <a:blip r:embed="rId3"/>
          <a:stretch>
            <a:fillRect/>
          </a:stretch>
        </p:blipFill>
        <p:spPr>
          <a:xfrm>
            <a:off x="8613720" y="762895"/>
            <a:ext cx="2740080" cy="781625"/>
          </a:xfrm>
          <a:prstGeom prst="rect">
            <a:avLst/>
          </a:prstGeom>
        </p:spPr>
      </p:pic>
      <p:sp>
        <p:nvSpPr>
          <p:cNvPr id="3" name="TextBox 2">
            <a:extLst>
              <a:ext uri="{FF2B5EF4-FFF2-40B4-BE49-F238E27FC236}">
                <a16:creationId xmlns:a16="http://schemas.microsoft.com/office/drawing/2014/main" id="{E874A7E8-8019-4928-8991-805BB6B5CE10}"/>
              </a:ext>
            </a:extLst>
          </p:cNvPr>
          <p:cNvSpPr txBox="1"/>
          <p:nvPr/>
        </p:nvSpPr>
        <p:spPr>
          <a:xfrm>
            <a:off x="933959" y="2009724"/>
            <a:ext cx="5217459" cy="369332"/>
          </a:xfrm>
          <a:prstGeom prst="rect">
            <a:avLst/>
          </a:prstGeom>
          <a:noFill/>
        </p:spPr>
        <p:txBody>
          <a:bodyPr wrap="square" rtlCol="0">
            <a:spAutoFit/>
          </a:bodyPr>
          <a:lstStyle/>
          <a:p>
            <a:r>
              <a:rPr lang="en-SG" dirty="0"/>
              <a:t>Grouping up code together  </a:t>
            </a:r>
          </a:p>
        </p:txBody>
      </p:sp>
      <p:sp>
        <p:nvSpPr>
          <p:cNvPr id="7" name="Rectangle 6">
            <a:extLst>
              <a:ext uri="{FF2B5EF4-FFF2-40B4-BE49-F238E27FC236}">
                <a16:creationId xmlns:a16="http://schemas.microsoft.com/office/drawing/2014/main" id="{9F63C6A0-8CBC-422F-AF8D-7C8CEEA9958F}"/>
              </a:ext>
            </a:extLst>
          </p:cNvPr>
          <p:cNvSpPr/>
          <p:nvPr/>
        </p:nvSpPr>
        <p:spPr>
          <a:xfrm>
            <a:off x="5587585" y="2102152"/>
            <a:ext cx="1488343" cy="150418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 name="Straight Arrow Connector 7">
            <a:extLst>
              <a:ext uri="{FF2B5EF4-FFF2-40B4-BE49-F238E27FC236}">
                <a16:creationId xmlns:a16="http://schemas.microsoft.com/office/drawing/2014/main" id="{F1A0A3DE-04BC-40EE-8F66-8E22D09D8D25}"/>
              </a:ext>
            </a:extLst>
          </p:cNvPr>
          <p:cNvCxnSpPr>
            <a:cxnSpLocks/>
            <a:endCxn id="7" idx="1"/>
          </p:cNvCxnSpPr>
          <p:nvPr/>
        </p:nvCxnSpPr>
        <p:spPr>
          <a:xfrm>
            <a:off x="4354805" y="2854247"/>
            <a:ext cx="12327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F17E564-2BED-479D-B6A0-76C741BD829E}"/>
              </a:ext>
            </a:extLst>
          </p:cNvPr>
          <p:cNvCxnSpPr>
            <a:cxnSpLocks/>
            <a:stCxn id="7" idx="3"/>
          </p:cNvCxnSpPr>
          <p:nvPr/>
        </p:nvCxnSpPr>
        <p:spPr>
          <a:xfrm>
            <a:off x="7075928" y="2854247"/>
            <a:ext cx="10963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1162138-474D-44CE-A8B7-7461F471DAA5}"/>
              </a:ext>
            </a:extLst>
          </p:cNvPr>
          <p:cNvSpPr txBox="1"/>
          <p:nvPr/>
        </p:nvSpPr>
        <p:spPr>
          <a:xfrm>
            <a:off x="3560509" y="2642097"/>
            <a:ext cx="996950" cy="369332"/>
          </a:xfrm>
          <a:prstGeom prst="rect">
            <a:avLst/>
          </a:prstGeom>
          <a:noFill/>
        </p:spPr>
        <p:txBody>
          <a:bodyPr wrap="square" rtlCol="0">
            <a:spAutoFit/>
          </a:bodyPr>
          <a:lstStyle/>
          <a:p>
            <a:pPr algn="ctr"/>
            <a:r>
              <a:rPr lang="en-SG" dirty="0"/>
              <a:t>input</a:t>
            </a:r>
          </a:p>
        </p:txBody>
      </p:sp>
      <p:sp>
        <p:nvSpPr>
          <p:cNvPr id="11" name="TextBox 10">
            <a:extLst>
              <a:ext uri="{FF2B5EF4-FFF2-40B4-BE49-F238E27FC236}">
                <a16:creationId xmlns:a16="http://schemas.microsoft.com/office/drawing/2014/main" id="{303B6826-E548-43FC-80AF-FA3761FE2414}"/>
              </a:ext>
            </a:extLst>
          </p:cNvPr>
          <p:cNvSpPr txBox="1"/>
          <p:nvPr/>
        </p:nvSpPr>
        <p:spPr>
          <a:xfrm>
            <a:off x="8065796" y="2642097"/>
            <a:ext cx="996950" cy="369332"/>
          </a:xfrm>
          <a:prstGeom prst="rect">
            <a:avLst/>
          </a:prstGeom>
          <a:noFill/>
        </p:spPr>
        <p:txBody>
          <a:bodyPr wrap="square" rtlCol="0">
            <a:spAutoFit/>
          </a:bodyPr>
          <a:lstStyle/>
          <a:p>
            <a:pPr algn="ctr"/>
            <a:r>
              <a:rPr lang="en-SG" dirty="0"/>
              <a:t>output</a:t>
            </a:r>
          </a:p>
        </p:txBody>
      </p:sp>
      <p:cxnSp>
        <p:nvCxnSpPr>
          <p:cNvPr id="12" name="Straight Arrow Connector 11">
            <a:extLst>
              <a:ext uri="{FF2B5EF4-FFF2-40B4-BE49-F238E27FC236}">
                <a16:creationId xmlns:a16="http://schemas.microsoft.com/office/drawing/2014/main" id="{25D9880E-4CD8-4D0B-A82B-F4E750ED6AE9}"/>
              </a:ext>
            </a:extLst>
          </p:cNvPr>
          <p:cNvCxnSpPr>
            <a:cxnSpLocks/>
          </p:cNvCxnSpPr>
          <p:nvPr/>
        </p:nvCxnSpPr>
        <p:spPr>
          <a:xfrm>
            <a:off x="4337822" y="4492660"/>
            <a:ext cx="12327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1C7B14E-3253-4822-8019-5F8A8C839C8D}"/>
              </a:ext>
            </a:extLst>
          </p:cNvPr>
          <p:cNvCxnSpPr>
            <a:cxnSpLocks/>
          </p:cNvCxnSpPr>
          <p:nvPr/>
        </p:nvCxnSpPr>
        <p:spPr>
          <a:xfrm>
            <a:off x="7090465" y="4905227"/>
            <a:ext cx="10963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EAE3A80-93A6-4DDA-888C-462859A0D152}"/>
              </a:ext>
            </a:extLst>
          </p:cNvPr>
          <p:cNvCxnSpPr>
            <a:cxnSpLocks/>
          </p:cNvCxnSpPr>
          <p:nvPr/>
        </p:nvCxnSpPr>
        <p:spPr>
          <a:xfrm>
            <a:off x="4337822" y="5231682"/>
            <a:ext cx="12327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C46BCF8-00FA-4002-8E54-694B3DAE8677}"/>
              </a:ext>
            </a:extLst>
          </p:cNvPr>
          <p:cNvSpPr/>
          <p:nvPr/>
        </p:nvSpPr>
        <p:spPr>
          <a:xfrm>
            <a:off x="5602122" y="4153132"/>
            <a:ext cx="1488343" cy="150418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AAAD4630-474B-45D2-ACC5-7A671D6271C2}"/>
              </a:ext>
            </a:extLst>
          </p:cNvPr>
          <p:cNvSpPr txBox="1"/>
          <p:nvPr/>
        </p:nvSpPr>
        <p:spPr>
          <a:xfrm>
            <a:off x="8064597" y="4692597"/>
            <a:ext cx="996950" cy="369332"/>
          </a:xfrm>
          <a:prstGeom prst="rect">
            <a:avLst/>
          </a:prstGeom>
          <a:noFill/>
        </p:spPr>
        <p:txBody>
          <a:bodyPr wrap="square" rtlCol="0">
            <a:spAutoFit/>
          </a:bodyPr>
          <a:lstStyle/>
          <a:p>
            <a:pPr algn="ctr"/>
            <a:r>
              <a:rPr lang="en-SG" dirty="0"/>
              <a:t>output</a:t>
            </a:r>
          </a:p>
        </p:txBody>
      </p:sp>
      <p:sp>
        <p:nvSpPr>
          <p:cNvPr id="17" name="TextBox 16">
            <a:extLst>
              <a:ext uri="{FF2B5EF4-FFF2-40B4-BE49-F238E27FC236}">
                <a16:creationId xmlns:a16="http://schemas.microsoft.com/office/drawing/2014/main" id="{B340AB63-9DAB-4A67-81EE-DA19C20E4634}"/>
              </a:ext>
            </a:extLst>
          </p:cNvPr>
          <p:cNvSpPr txBox="1"/>
          <p:nvPr/>
        </p:nvSpPr>
        <p:spPr>
          <a:xfrm>
            <a:off x="3543526" y="4307994"/>
            <a:ext cx="996950" cy="369332"/>
          </a:xfrm>
          <a:prstGeom prst="rect">
            <a:avLst/>
          </a:prstGeom>
          <a:noFill/>
        </p:spPr>
        <p:txBody>
          <a:bodyPr wrap="square" rtlCol="0">
            <a:spAutoFit/>
          </a:bodyPr>
          <a:lstStyle/>
          <a:p>
            <a:pPr algn="ctr"/>
            <a:r>
              <a:rPr lang="en-SG" dirty="0"/>
              <a:t>input</a:t>
            </a:r>
          </a:p>
        </p:txBody>
      </p:sp>
      <p:sp>
        <p:nvSpPr>
          <p:cNvPr id="18" name="TextBox 17">
            <a:extLst>
              <a:ext uri="{FF2B5EF4-FFF2-40B4-BE49-F238E27FC236}">
                <a16:creationId xmlns:a16="http://schemas.microsoft.com/office/drawing/2014/main" id="{53DA1000-DD23-4675-8D1D-2350F8476A97}"/>
              </a:ext>
            </a:extLst>
          </p:cNvPr>
          <p:cNvSpPr txBox="1"/>
          <p:nvPr/>
        </p:nvSpPr>
        <p:spPr>
          <a:xfrm>
            <a:off x="3543526" y="5035101"/>
            <a:ext cx="996950" cy="369332"/>
          </a:xfrm>
          <a:prstGeom prst="rect">
            <a:avLst/>
          </a:prstGeom>
          <a:noFill/>
        </p:spPr>
        <p:txBody>
          <a:bodyPr wrap="square" rtlCol="0">
            <a:spAutoFit/>
          </a:bodyPr>
          <a:lstStyle/>
          <a:p>
            <a:pPr algn="ctr"/>
            <a:r>
              <a:rPr lang="en-SG" dirty="0"/>
              <a:t>input</a:t>
            </a:r>
          </a:p>
        </p:txBody>
      </p:sp>
    </p:spTree>
    <p:extLst>
      <p:ext uri="{BB962C8B-B14F-4D97-AF65-F5344CB8AC3E}">
        <p14:creationId xmlns:p14="http://schemas.microsoft.com/office/powerpoint/2010/main" val="3635822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70603" y="1742511"/>
            <a:ext cx="10650794" cy="4021908"/>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buClr>
                <a:srgbClr val="8ABF5E"/>
              </a:buClr>
            </a:pPr>
            <a:endParaRPr lang="en-US" sz="2800" dirty="0"/>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648930"/>
            <a:ext cx="10515600" cy="1093581"/>
          </a:xfrm>
        </p:spPr>
        <p:txBody>
          <a:bodyPr/>
          <a:lstStyle/>
          <a:p>
            <a:r>
              <a:rPr lang="en-US" dirty="0">
                <a:solidFill>
                  <a:srgbClr val="EF4D47"/>
                </a:solidFill>
                <a:latin typeface="Consolas" panose="020B0609020204030204" pitchFamily="49" charset="0"/>
                <a:ea typeface="Menlo" panose="020B0609030804020204" pitchFamily="49" charset="0"/>
                <a:cs typeface="Consolas" panose="020B0609020204030204" pitchFamily="49" charset="0"/>
              </a:rPr>
              <a:t>Functions</a:t>
            </a:r>
          </a:p>
        </p:txBody>
      </p:sp>
      <p:pic>
        <p:nvPicPr>
          <p:cNvPr id="6" name="Picture 5" descr="Diagram&#10;&#10;Description automatically generated">
            <a:extLst>
              <a:ext uri="{FF2B5EF4-FFF2-40B4-BE49-F238E27FC236}">
                <a16:creationId xmlns:a16="http://schemas.microsoft.com/office/drawing/2014/main" id="{DF21B269-ABAF-4907-89B8-0322D37FE2D7}"/>
              </a:ext>
            </a:extLst>
          </p:cNvPr>
          <p:cNvPicPr>
            <a:picLocks noChangeAspect="1"/>
          </p:cNvPicPr>
          <p:nvPr/>
        </p:nvPicPr>
        <p:blipFill>
          <a:blip r:embed="rId3"/>
          <a:stretch>
            <a:fillRect/>
          </a:stretch>
        </p:blipFill>
        <p:spPr>
          <a:xfrm>
            <a:off x="8613720" y="762895"/>
            <a:ext cx="2740080" cy="781625"/>
          </a:xfrm>
          <a:prstGeom prst="rect">
            <a:avLst/>
          </a:prstGeom>
        </p:spPr>
      </p:pic>
      <p:cxnSp>
        <p:nvCxnSpPr>
          <p:cNvPr id="19" name="Straight Arrow Connector 18">
            <a:extLst>
              <a:ext uri="{FF2B5EF4-FFF2-40B4-BE49-F238E27FC236}">
                <a16:creationId xmlns:a16="http://schemas.microsoft.com/office/drawing/2014/main" id="{04EDF708-CB9C-403A-B007-8DF5E41DFDCB}"/>
              </a:ext>
            </a:extLst>
          </p:cNvPr>
          <p:cNvCxnSpPr>
            <a:cxnSpLocks/>
          </p:cNvCxnSpPr>
          <p:nvPr/>
        </p:nvCxnSpPr>
        <p:spPr>
          <a:xfrm>
            <a:off x="4156506" y="2411126"/>
            <a:ext cx="12327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6D7BEFD-3AF5-4943-A39A-25733913F205}"/>
              </a:ext>
            </a:extLst>
          </p:cNvPr>
          <p:cNvCxnSpPr>
            <a:cxnSpLocks/>
          </p:cNvCxnSpPr>
          <p:nvPr/>
        </p:nvCxnSpPr>
        <p:spPr>
          <a:xfrm>
            <a:off x="6877629" y="2411126"/>
            <a:ext cx="10963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43325C3-36CA-4AE3-9479-2FF7EDA19721}"/>
              </a:ext>
            </a:extLst>
          </p:cNvPr>
          <p:cNvSpPr txBox="1"/>
          <p:nvPr/>
        </p:nvSpPr>
        <p:spPr>
          <a:xfrm>
            <a:off x="3362210" y="2198976"/>
            <a:ext cx="996950" cy="369332"/>
          </a:xfrm>
          <a:prstGeom prst="rect">
            <a:avLst/>
          </a:prstGeom>
          <a:noFill/>
        </p:spPr>
        <p:txBody>
          <a:bodyPr wrap="square" rtlCol="0">
            <a:spAutoFit/>
          </a:bodyPr>
          <a:lstStyle/>
          <a:p>
            <a:pPr algn="ctr"/>
            <a:r>
              <a:rPr lang="en-SG" dirty="0"/>
              <a:t>input</a:t>
            </a:r>
          </a:p>
        </p:txBody>
      </p:sp>
      <p:cxnSp>
        <p:nvCxnSpPr>
          <p:cNvPr id="22" name="Straight Arrow Connector 21">
            <a:extLst>
              <a:ext uri="{FF2B5EF4-FFF2-40B4-BE49-F238E27FC236}">
                <a16:creationId xmlns:a16="http://schemas.microsoft.com/office/drawing/2014/main" id="{E733E5F4-6C21-4AD8-8493-09B5FC5CCBF1}"/>
              </a:ext>
            </a:extLst>
          </p:cNvPr>
          <p:cNvCxnSpPr>
            <a:cxnSpLocks/>
          </p:cNvCxnSpPr>
          <p:nvPr/>
        </p:nvCxnSpPr>
        <p:spPr>
          <a:xfrm>
            <a:off x="4156506" y="4524730"/>
            <a:ext cx="12327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93FEB8C-803F-4FD2-A5C9-B95598902A0C}"/>
              </a:ext>
            </a:extLst>
          </p:cNvPr>
          <p:cNvCxnSpPr>
            <a:cxnSpLocks/>
          </p:cNvCxnSpPr>
          <p:nvPr/>
        </p:nvCxnSpPr>
        <p:spPr>
          <a:xfrm>
            <a:off x="6909149" y="4937297"/>
            <a:ext cx="10963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 descr="See the source image">
            <a:extLst>
              <a:ext uri="{FF2B5EF4-FFF2-40B4-BE49-F238E27FC236}">
                <a16:creationId xmlns:a16="http://schemas.microsoft.com/office/drawing/2014/main" id="{71D63ABB-11F5-4B7D-87A8-7DBAA5A2C74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1977" y="4163711"/>
            <a:ext cx="1547172" cy="1547172"/>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1100DE67-3247-4880-94DA-BF2DF868BCB4}"/>
              </a:ext>
            </a:extLst>
          </p:cNvPr>
          <p:cNvCxnSpPr>
            <a:cxnSpLocks/>
          </p:cNvCxnSpPr>
          <p:nvPr/>
        </p:nvCxnSpPr>
        <p:spPr>
          <a:xfrm>
            <a:off x="4156506" y="5263752"/>
            <a:ext cx="12327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4" descr="See the source image">
            <a:extLst>
              <a:ext uri="{FF2B5EF4-FFF2-40B4-BE49-F238E27FC236}">
                <a16:creationId xmlns:a16="http://schemas.microsoft.com/office/drawing/2014/main" id="{88B6FEE1-F546-473B-A8B1-AD63DE5C6D2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38812" y="4269795"/>
            <a:ext cx="510319" cy="51031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See the source image">
            <a:extLst>
              <a:ext uri="{FF2B5EF4-FFF2-40B4-BE49-F238E27FC236}">
                <a16:creationId xmlns:a16="http://schemas.microsoft.com/office/drawing/2014/main" id="{6C044721-BE39-4AF6-8A08-F8EAF1606A33}"/>
              </a:ext>
            </a:extLst>
          </p:cNvPr>
          <p:cNvPicPr>
            <a:picLocks noChangeAspect="1" noChangeArrowheads="1"/>
          </p:cNvPicPr>
          <p:nvPr/>
        </p:nvPicPr>
        <p:blipFill>
          <a:blip r:embed="rId6" cstate="print">
            <a:lum bright="70000" contrast="-70000"/>
            <a:extLst>
              <a:ext uri="{28A0092B-C50C-407E-A947-70E740481C1C}">
                <a14:useLocalDpi xmlns:a14="http://schemas.microsoft.com/office/drawing/2010/main" val="0"/>
              </a:ext>
            </a:extLst>
          </a:blip>
          <a:srcRect/>
          <a:stretch>
            <a:fillRect/>
          </a:stretch>
        </p:blipFill>
        <p:spPr bwMode="auto">
          <a:xfrm>
            <a:off x="3410229" y="4847210"/>
            <a:ext cx="746277" cy="74627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See the source image">
            <a:extLst>
              <a:ext uri="{FF2B5EF4-FFF2-40B4-BE49-F238E27FC236}">
                <a16:creationId xmlns:a16="http://schemas.microsoft.com/office/drawing/2014/main" id="{FA25328A-A539-4C52-9266-55E9A62D5B8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31846" y="4269795"/>
            <a:ext cx="1288309" cy="128830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See the source image">
            <a:extLst>
              <a:ext uri="{FF2B5EF4-FFF2-40B4-BE49-F238E27FC236}">
                <a16:creationId xmlns:a16="http://schemas.microsoft.com/office/drawing/2014/main" id="{939544E5-8245-4711-8713-392D20FAFB9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82538" y="2057234"/>
            <a:ext cx="1073968" cy="7154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See the source image">
            <a:extLst>
              <a:ext uri="{FF2B5EF4-FFF2-40B4-BE49-F238E27FC236}">
                <a16:creationId xmlns:a16="http://schemas.microsoft.com/office/drawing/2014/main" id="{78ED604F-17C6-4A24-BCEA-F2BFFB73F273}"/>
              </a:ext>
            </a:extLst>
          </p:cNvPr>
          <p:cNvPicPr>
            <a:picLocks noChangeAspect="1" noChangeArrowheads="1"/>
          </p:cNvPicPr>
          <p:nvPr/>
        </p:nvPicPr>
        <p:blipFill>
          <a:blip r:embed="rId9"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5270053" y="1544520"/>
            <a:ext cx="1726809" cy="172680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4" descr="See the source image">
            <a:extLst>
              <a:ext uri="{FF2B5EF4-FFF2-40B4-BE49-F238E27FC236}">
                <a16:creationId xmlns:a16="http://schemas.microsoft.com/office/drawing/2014/main" id="{F9C11947-FE24-47A2-A347-12BF3E1953DF}"/>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40957" y="1913255"/>
            <a:ext cx="1507369" cy="1003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170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43A9A-7294-4FEF-BA71-269928B3BD0A}"/>
              </a:ext>
            </a:extLst>
          </p:cNvPr>
          <p:cNvSpPr>
            <a:spLocks noGrp="1"/>
          </p:cNvSpPr>
          <p:nvPr>
            <p:ph type="title"/>
          </p:nvPr>
        </p:nvSpPr>
        <p:spPr/>
        <p:txBody>
          <a:bodyPr/>
          <a:lstStyle/>
          <a:p>
            <a:r>
              <a:rPr lang="en-SG" dirty="0"/>
              <a:t>Chapter 1: Intro </a:t>
            </a:r>
          </a:p>
        </p:txBody>
      </p:sp>
      <p:sp>
        <p:nvSpPr>
          <p:cNvPr id="3" name="Content Placeholder 2">
            <a:extLst>
              <a:ext uri="{FF2B5EF4-FFF2-40B4-BE49-F238E27FC236}">
                <a16:creationId xmlns:a16="http://schemas.microsoft.com/office/drawing/2014/main" id="{CD81ECD4-B225-4152-A7C3-41BEDA55645F}"/>
              </a:ext>
            </a:extLst>
          </p:cNvPr>
          <p:cNvSpPr>
            <a:spLocks noGrp="1"/>
          </p:cNvSpPr>
          <p:nvPr>
            <p:ph idx="1"/>
          </p:nvPr>
        </p:nvSpPr>
        <p:spPr>
          <a:xfrm>
            <a:off x="838200" y="1799248"/>
            <a:ext cx="10515600" cy="4351338"/>
          </a:xfrm>
        </p:spPr>
        <p:txBody>
          <a:bodyPr/>
          <a:lstStyle/>
          <a:p>
            <a:pPr marL="0" indent="0">
              <a:buNone/>
            </a:pPr>
            <a:r>
              <a:rPr lang="en-SG" dirty="0"/>
              <a:t>What you will learn: </a:t>
            </a:r>
          </a:p>
          <a:p>
            <a:pPr>
              <a:buFontTx/>
              <a:buChar char="-"/>
            </a:pPr>
            <a:r>
              <a:rPr lang="en-SG" dirty="0"/>
              <a:t>How to add components into the </a:t>
            </a:r>
            <a:r>
              <a:rPr lang="en-SG" dirty="0" err="1"/>
              <a:t>tinkercad</a:t>
            </a:r>
            <a:r>
              <a:rPr lang="en-SG" dirty="0"/>
              <a:t> environment </a:t>
            </a:r>
          </a:p>
          <a:p>
            <a:pPr>
              <a:buFontTx/>
              <a:buChar char="-"/>
            </a:pPr>
            <a:r>
              <a:rPr lang="en-SG" dirty="0"/>
              <a:t>How to run code on the simulation </a:t>
            </a:r>
          </a:p>
          <a:p>
            <a:pPr>
              <a:buFontTx/>
              <a:buChar char="-"/>
            </a:pPr>
            <a:r>
              <a:rPr lang="en-SG" dirty="0"/>
              <a:t>How to upload code on a physical Arduino </a:t>
            </a:r>
          </a:p>
          <a:p>
            <a:pPr>
              <a:buFontTx/>
              <a:buChar char="-"/>
            </a:pPr>
            <a:endParaRPr lang="en-SG" dirty="0"/>
          </a:p>
        </p:txBody>
      </p:sp>
    </p:spTree>
    <p:extLst>
      <p:ext uri="{BB962C8B-B14F-4D97-AF65-F5344CB8AC3E}">
        <p14:creationId xmlns:p14="http://schemas.microsoft.com/office/powerpoint/2010/main" val="2991385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70603" y="1742511"/>
            <a:ext cx="10650794" cy="4021908"/>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buClr>
                <a:srgbClr val="8ABF5E"/>
              </a:buClr>
            </a:pPr>
            <a:endParaRPr lang="en-US" sz="2800" dirty="0"/>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648930"/>
            <a:ext cx="10515600" cy="1093581"/>
          </a:xfrm>
        </p:spPr>
        <p:txBody>
          <a:bodyPr/>
          <a:lstStyle/>
          <a:p>
            <a:r>
              <a:rPr lang="en-US" dirty="0">
                <a:solidFill>
                  <a:srgbClr val="EF4D47"/>
                </a:solidFill>
                <a:latin typeface="Consolas" panose="020B0609020204030204" pitchFamily="49" charset="0"/>
                <a:ea typeface="Menlo" panose="020B0609030804020204" pitchFamily="49" charset="0"/>
                <a:cs typeface="Consolas" panose="020B0609020204030204" pitchFamily="49" charset="0"/>
              </a:rPr>
              <a:t>Functions</a:t>
            </a:r>
          </a:p>
        </p:txBody>
      </p:sp>
      <p:pic>
        <p:nvPicPr>
          <p:cNvPr id="6" name="Picture 5" descr="Diagram&#10;&#10;Description automatically generated">
            <a:extLst>
              <a:ext uri="{FF2B5EF4-FFF2-40B4-BE49-F238E27FC236}">
                <a16:creationId xmlns:a16="http://schemas.microsoft.com/office/drawing/2014/main" id="{DF21B269-ABAF-4907-89B8-0322D37FE2D7}"/>
              </a:ext>
            </a:extLst>
          </p:cNvPr>
          <p:cNvPicPr>
            <a:picLocks noChangeAspect="1"/>
          </p:cNvPicPr>
          <p:nvPr/>
        </p:nvPicPr>
        <p:blipFill>
          <a:blip r:embed="rId3"/>
          <a:stretch>
            <a:fillRect/>
          </a:stretch>
        </p:blipFill>
        <p:spPr>
          <a:xfrm>
            <a:off x="8613720" y="762895"/>
            <a:ext cx="2740080" cy="781625"/>
          </a:xfrm>
          <a:prstGeom prst="rect">
            <a:avLst/>
          </a:prstGeom>
        </p:spPr>
      </p:pic>
      <p:pic>
        <p:nvPicPr>
          <p:cNvPr id="7" name="Picture 6">
            <a:extLst>
              <a:ext uri="{FF2B5EF4-FFF2-40B4-BE49-F238E27FC236}">
                <a16:creationId xmlns:a16="http://schemas.microsoft.com/office/drawing/2014/main" id="{D6A43398-9FE6-4E7E-A31A-14D6AC51D435}"/>
              </a:ext>
            </a:extLst>
          </p:cNvPr>
          <p:cNvPicPr>
            <a:picLocks noChangeAspect="1"/>
          </p:cNvPicPr>
          <p:nvPr/>
        </p:nvPicPr>
        <p:blipFill>
          <a:blip r:embed="rId4"/>
          <a:stretch>
            <a:fillRect/>
          </a:stretch>
        </p:blipFill>
        <p:spPr>
          <a:xfrm>
            <a:off x="3635489" y="1866821"/>
            <a:ext cx="4921021" cy="3773287"/>
          </a:xfrm>
          <a:prstGeom prst="rect">
            <a:avLst/>
          </a:prstGeom>
        </p:spPr>
      </p:pic>
    </p:spTree>
    <p:extLst>
      <p:ext uri="{BB962C8B-B14F-4D97-AF65-F5344CB8AC3E}">
        <p14:creationId xmlns:p14="http://schemas.microsoft.com/office/powerpoint/2010/main" val="444567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BDF4-34F6-43FF-9073-EA5FFE0603E9}"/>
              </a:ext>
            </a:extLst>
          </p:cNvPr>
          <p:cNvSpPr>
            <a:spLocks noGrp="1"/>
          </p:cNvSpPr>
          <p:nvPr>
            <p:ph type="title"/>
          </p:nvPr>
        </p:nvSpPr>
        <p:spPr/>
        <p:txBody>
          <a:bodyPr>
            <a:normAutofit/>
          </a:bodyPr>
          <a:lstStyle/>
          <a:p>
            <a:r>
              <a:rPr lang="en-SG" sz="3600" dirty="0"/>
              <a:t>Task 3f: Create a function (will be useful for the final task)</a:t>
            </a:r>
          </a:p>
        </p:txBody>
      </p:sp>
      <p:pic>
        <p:nvPicPr>
          <p:cNvPr id="18" name="Picture 17">
            <a:extLst>
              <a:ext uri="{FF2B5EF4-FFF2-40B4-BE49-F238E27FC236}">
                <a16:creationId xmlns:a16="http://schemas.microsoft.com/office/drawing/2014/main" id="{A22D1F01-05F8-4CA0-8DF2-1D7DA75AA646}"/>
              </a:ext>
            </a:extLst>
          </p:cNvPr>
          <p:cNvPicPr>
            <a:picLocks noChangeAspect="1"/>
          </p:cNvPicPr>
          <p:nvPr/>
        </p:nvPicPr>
        <p:blipFill>
          <a:blip r:embed="rId2"/>
          <a:stretch>
            <a:fillRect/>
          </a:stretch>
        </p:blipFill>
        <p:spPr>
          <a:xfrm>
            <a:off x="999565" y="1690688"/>
            <a:ext cx="10701343" cy="4932383"/>
          </a:xfrm>
          <a:prstGeom prst="rect">
            <a:avLst/>
          </a:prstGeom>
        </p:spPr>
      </p:pic>
      <p:sp>
        <p:nvSpPr>
          <p:cNvPr id="19" name="Rectangle 18">
            <a:extLst>
              <a:ext uri="{FF2B5EF4-FFF2-40B4-BE49-F238E27FC236}">
                <a16:creationId xmlns:a16="http://schemas.microsoft.com/office/drawing/2014/main" id="{60591195-37F5-49E3-9F6C-855A5D04C058}"/>
              </a:ext>
            </a:extLst>
          </p:cNvPr>
          <p:cNvSpPr/>
          <p:nvPr/>
        </p:nvSpPr>
        <p:spPr>
          <a:xfrm>
            <a:off x="6620608" y="3349869"/>
            <a:ext cx="4119196" cy="69459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1" name="Straight Arrow Connector 20">
            <a:extLst>
              <a:ext uri="{FF2B5EF4-FFF2-40B4-BE49-F238E27FC236}">
                <a16:creationId xmlns:a16="http://schemas.microsoft.com/office/drawing/2014/main" id="{38B0D84D-BA94-4296-87F2-FB6C1C92F304}"/>
              </a:ext>
            </a:extLst>
          </p:cNvPr>
          <p:cNvCxnSpPr>
            <a:cxnSpLocks/>
          </p:cNvCxnSpPr>
          <p:nvPr/>
        </p:nvCxnSpPr>
        <p:spPr>
          <a:xfrm flipV="1">
            <a:off x="6011741" y="3626828"/>
            <a:ext cx="916597" cy="822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619549E-F72F-4A7E-A52C-3A5A28296AEF}"/>
              </a:ext>
            </a:extLst>
          </p:cNvPr>
          <p:cNvCxnSpPr>
            <a:cxnSpLocks/>
          </p:cNvCxnSpPr>
          <p:nvPr/>
        </p:nvCxnSpPr>
        <p:spPr>
          <a:xfrm flipV="1">
            <a:off x="6273312" y="3817094"/>
            <a:ext cx="1215441" cy="631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94A0413-279B-4B06-8733-C5122D72405D}"/>
              </a:ext>
            </a:extLst>
          </p:cNvPr>
          <p:cNvSpPr txBox="1"/>
          <p:nvPr/>
        </p:nvSpPr>
        <p:spPr>
          <a:xfrm>
            <a:off x="5723784" y="4386396"/>
            <a:ext cx="1015512" cy="577081"/>
          </a:xfrm>
          <a:prstGeom prst="rect">
            <a:avLst/>
          </a:prstGeom>
          <a:noFill/>
        </p:spPr>
        <p:txBody>
          <a:bodyPr wrap="square" rtlCol="0">
            <a:spAutoFit/>
          </a:bodyPr>
          <a:lstStyle/>
          <a:p>
            <a:r>
              <a:rPr lang="en-SG" sz="1050" dirty="0">
                <a:solidFill>
                  <a:schemeClr val="bg1"/>
                </a:solidFill>
              </a:rPr>
              <a:t>These two types must match </a:t>
            </a:r>
          </a:p>
        </p:txBody>
      </p:sp>
      <p:cxnSp>
        <p:nvCxnSpPr>
          <p:cNvPr id="28" name="Straight Arrow Connector 27">
            <a:extLst>
              <a:ext uri="{FF2B5EF4-FFF2-40B4-BE49-F238E27FC236}">
                <a16:creationId xmlns:a16="http://schemas.microsoft.com/office/drawing/2014/main" id="{310E82C7-21DF-466B-BB4D-5BC947C33A55}"/>
              </a:ext>
            </a:extLst>
          </p:cNvPr>
          <p:cNvCxnSpPr>
            <a:cxnSpLocks/>
          </p:cNvCxnSpPr>
          <p:nvPr/>
        </p:nvCxnSpPr>
        <p:spPr>
          <a:xfrm flipH="1">
            <a:off x="8735158" y="2614350"/>
            <a:ext cx="531934" cy="814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3C0B236-B03F-45D1-81C5-73E901F92BBE}"/>
              </a:ext>
            </a:extLst>
          </p:cNvPr>
          <p:cNvCxnSpPr>
            <a:cxnSpLocks/>
          </p:cNvCxnSpPr>
          <p:nvPr/>
        </p:nvCxnSpPr>
        <p:spPr>
          <a:xfrm flipH="1">
            <a:off x="9346223" y="2593731"/>
            <a:ext cx="189036" cy="835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5B6B05F-0FC9-464B-BB56-113D0B0061B9}"/>
              </a:ext>
            </a:extLst>
          </p:cNvPr>
          <p:cNvCxnSpPr>
            <a:cxnSpLocks/>
          </p:cNvCxnSpPr>
          <p:nvPr/>
        </p:nvCxnSpPr>
        <p:spPr>
          <a:xfrm>
            <a:off x="9786291" y="2614350"/>
            <a:ext cx="179335" cy="810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628AD5E-FF9F-468E-9474-C7C610D20434}"/>
              </a:ext>
            </a:extLst>
          </p:cNvPr>
          <p:cNvSpPr txBox="1"/>
          <p:nvPr/>
        </p:nvSpPr>
        <p:spPr>
          <a:xfrm>
            <a:off x="8807694" y="2218458"/>
            <a:ext cx="1576021" cy="415498"/>
          </a:xfrm>
          <a:prstGeom prst="rect">
            <a:avLst/>
          </a:prstGeom>
          <a:noFill/>
        </p:spPr>
        <p:txBody>
          <a:bodyPr wrap="square" rtlCol="0">
            <a:spAutoFit/>
          </a:bodyPr>
          <a:lstStyle/>
          <a:p>
            <a:r>
              <a:rPr lang="en-SG" sz="1050" dirty="0">
                <a:solidFill>
                  <a:schemeClr val="bg1"/>
                </a:solidFill>
              </a:rPr>
              <a:t>Parameters or inputs to the function</a:t>
            </a:r>
          </a:p>
        </p:txBody>
      </p:sp>
      <p:cxnSp>
        <p:nvCxnSpPr>
          <p:cNvPr id="45" name="Straight Arrow Connector 44">
            <a:extLst>
              <a:ext uri="{FF2B5EF4-FFF2-40B4-BE49-F238E27FC236}">
                <a16:creationId xmlns:a16="http://schemas.microsoft.com/office/drawing/2014/main" id="{CF7ACD48-8732-495F-A663-B613766084AF}"/>
              </a:ext>
            </a:extLst>
          </p:cNvPr>
          <p:cNvCxnSpPr>
            <a:cxnSpLocks/>
          </p:cNvCxnSpPr>
          <p:nvPr/>
        </p:nvCxnSpPr>
        <p:spPr>
          <a:xfrm>
            <a:off x="8768448" y="3557618"/>
            <a:ext cx="766811" cy="828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B337DC5-FEBB-4E22-B4EF-91A253A991D3}"/>
              </a:ext>
            </a:extLst>
          </p:cNvPr>
          <p:cNvCxnSpPr>
            <a:cxnSpLocks/>
          </p:cNvCxnSpPr>
          <p:nvPr/>
        </p:nvCxnSpPr>
        <p:spPr>
          <a:xfrm>
            <a:off x="9394581" y="3557618"/>
            <a:ext cx="1257300" cy="89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139BD1A-5759-4CBD-8400-D348461A2474}"/>
              </a:ext>
            </a:extLst>
          </p:cNvPr>
          <p:cNvCxnSpPr>
            <a:cxnSpLocks/>
          </p:cNvCxnSpPr>
          <p:nvPr/>
        </p:nvCxnSpPr>
        <p:spPr>
          <a:xfrm>
            <a:off x="10023231" y="3557618"/>
            <a:ext cx="877938" cy="89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AAEBD89-E619-48CA-BECB-316B98220D1F}"/>
              </a:ext>
            </a:extLst>
          </p:cNvPr>
          <p:cNvSpPr txBox="1"/>
          <p:nvPr/>
        </p:nvSpPr>
        <p:spPr>
          <a:xfrm>
            <a:off x="10111525" y="4547978"/>
            <a:ext cx="1576021" cy="253916"/>
          </a:xfrm>
          <a:prstGeom prst="rect">
            <a:avLst/>
          </a:prstGeom>
          <a:noFill/>
        </p:spPr>
        <p:txBody>
          <a:bodyPr wrap="square" rtlCol="0">
            <a:spAutoFit/>
          </a:bodyPr>
          <a:lstStyle/>
          <a:p>
            <a:r>
              <a:rPr lang="en-SG" sz="1050" dirty="0">
                <a:solidFill>
                  <a:schemeClr val="bg1"/>
                </a:solidFill>
              </a:rPr>
              <a:t>Calling the function</a:t>
            </a:r>
          </a:p>
        </p:txBody>
      </p:sp>
      <p:sp>
        <p:nvSpPr>
          <p:cNvPr id="55" name="Rectangle 54">
            <a:extLst>
              <a:ext uri="{FF2B5EF4-FFF2-40B4-BE49-F238E27FC236}">
                <a16:creationId xmlns:a16="http://schemas.microsoft.com/office/drawing/2014/main" id="{9081F7FF-4B15-4837-8A4A-E187151648A3}"/>
              </a:ext>
            </a:extLst>
          </p:cNvPr>
          <p:cNvSpPr/>
          <p:nvPr/>
        </p:nvSpPr>
        <p:spPr>
          <a:xfrm>
            <a:off x="6623711" y="4422532"/>
            <a:ext cx="4568723" cy="145072"/>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TextBox 55">
            <a:extLst>
              <a:ext uri="{FF2B5EF4-FFF2-40B4-BE49-F238E27FC236}">
                <a16:creationId xmlns:a16="http://schemas.microsoft.com/office/drawing/2014/main" id="{F34E8155-C8FC-463B-AC8A-8C33BCD37943}"/>
              </a:ext>
            </a:extLst>
          </p:cNvPr>
          <p:cNvSpPr txBox="1"/>
          <p:nvPr/>
        </p:nvSpPr>
        <p:spPr>
          <a:xfrm>
            <a:off x="9466843" y="4127980"/>
            <a:ext cx="1576021" cy="253916"/>
          </a:xfrm>
          <a:prstGeom prst="rect">
            <a:avLst/>
          </a:prstGeom>
          <a:noFill/>
        </p:spPr>
        <p:txBody>
          <a:bodyPr wrap="square" rtlCol="0">
            <a:spAutoFit/>
          </a:bodyPr>
          <a:lstStyle/>
          <a:p>
            <a:r>
              <a:rPr lang="en-SG" sz="1050" dirty="0">
                <a:solidFill>
                  <a:schemeClr val="bg1"/>
                </a:solidFill>
              </a:rPr>
              <a:t>Types must match</a:t>
            </a:r>
          </a:p>
        </p:txBody>
      </p:sp>
      <p:cxnSp>
        <p:nvCxnSpPr>
          <p:cNvPr id="58" name="Straight Arrow Connector 57">
            <a:extLst>
              <a:ext uri="{FF2B5EF4-FFF2-40B4-BE49-F238E27FC236}">
                <a16:creationId xmlns:a16="http://schemas.microsoft.com/office/drawing/2014/main" id="{321386B8-E6CD-4E63-91A7-5D5FA16452D2}"/>
              </a:ext>
            </a:extLst>
          </p:cNvPr>
          <p:cNvCxnSpPr>
            <a:cxnSpLocks/>
          </p:cNvCxnSpPr>
          <p:nvPr/>
        </p:nvCxnSpPr>
        <p:spPr>
          <a:xfrm flipV="1">
            <a:off x="6900661" y="4528922"/>
            <a:ext cx="57295" cy="1146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8773F68E-3EB3-43AF-AC83-EAAC862E100B}"/>
              </a:ext>
            </a:extLst>
          </p:cNvPr>
          <p:cNvSpPr txBox="1"/>
          <p:nvPr/>
        </p:nvSpPr>
        <p:spPr>
          <a:xfrm>
            <a:off x="6739296" y="5666316"/>
            <a:ext cx="1576021" cy="253916"/>
          </a:xfrm>
          <a:prstGeom prst="rect">
            <a:avLst/>
          </a:prstGeom>
          <a:noFill/>
        </p:spPr>
        <p:txBody>
          <a:bodyPr wrap="square" rtlCol="0">
            <a:spAutoFit/>
          </a:bodyPr>
          <a:lstStyle/>
          <a:p>
            <a:r>
              <a:rPr lang="en-SG" sz="1050" dirty="0">
                <a:solidFill>
                  <a:schemeClr val="bg1"/>
                </a:solidFill>
              </a:rPr>
              <a:t>Expected return is an int</a:t>
            </a:r>
          </a:p>
        </p:txBody>
      </p:sp>
    </p:spTree>
    <p:extLst>
      <p:ext uri="{BB962C8B-B14F-4D97-AF65-F5344CB8AC3E}">
        <p14:creationId xmlns:p14="http://schemas.microsoft.com/office/powerpoint/2010/main" val="37077936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9D7D4-404F-4D0E-BA72-8251DF830599}"/>
              </a:ext>
            </a:extLst>
          </p:cNvPr>
          <p:cNvSpPr>
            <a:spLocks noGrp="1"/>
          </p:cNvSpPr>
          <p:nvPr>
            <p:ph type="title"/>
          </p:nvPr>
        </p:nvSpPr>
        <p:spPr/>
        <p:txBody>
          <a:bodyPr/>
          <a:lstStyle/>
          <a:p>
            <a:r>
              <a:rPr lang="en-SG" dirty="0"/>
              <a:t>Great! you are now an Arduino cocoon</a:t>
            </a:r>
          </a:p>
        </p:txBody>
      </p:sp>
      <p:pic>
        <p:nvPicPr>
          <p:cNvPr id="7176" name="Picture 8" descr="See the source image">
            <a:extLst>
              <a:ext uri="{FF2B5EF4-FFF2-40B4-BE49-F238E27FC236}">
                <a16:creationId xmlns:a16="http://schemas.microsoft.com/office/drawing/2014/main" id="{AACBA4C4-810A-4B78-8057-C8D2D353BA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369"/>
          <a:stretch/>
        </p:blipFill>
        <p:spPr bwMode="auto">
          <a:xfrm>
            <a:off x="3181031" y="1815578"/>
            <a:ext cx="5829937" cy="4580333"/>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See the source image">
            <a:extLst>
              <a:ext uri="{FF2B5EF4-FFF2-40B4-BE49-F238E27FC236}">
                <a16:creationId xmlns:a16="http://schemas.microsoft.com/office/drawing/2014/main" id="{E4149245-D1B8-4CC8-A99C-3BF8BDE3DAA9}"/>
              </a:ext>
            </a:extLst>
          </p:cNvPr>
          <p:cNvPicPr>
            <a:picLocks noChangeAspect="1" noChangeArrowheads="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b="9088"/>
          <a:stretch/>
        </p:blipFill>
        <p:spPr bwMode="auto">
          <a:xfrm rot="18427055">
            <a:off x="5410931" y="3961424"/>
            <a:ext cx="566372" cy="7223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See the source image">
            <a:extLst>
              <a:ext uri="{FF2B5EF4-FFF2-40B4-BE49-F238E27FC236}">
                <a16:creationId xmlns:a16="http://schemas.microsoft.com/office/drawing/2014/main" id="{B7CF20BF-FBF2-4850-8239-757B0A53AD3E}"/>
              </a:ext>
            </a:extLst>
          </p:cNvPr>
          <p:cNvPicPr>
            <a:picLocks noChangeAspect="1" noChangeArrowheads="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b="9088"/>
          <a:stretch/>
        </p:blipFill>
        <p:spPr bwMode="auto">
          <a:xfrm rot="15972706">
            <a:off x="5490723" y="4439985"/>
            <a:ext cx="566372" cy="7223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See the source image">
            <a:extLst>
              <a:ext uri="{FF2B5EF4-FFF2-40B4-BE49-F238E27FC236}">
                <a16:creationId xmlns:a16="http://schemas.microsoft.com/office/drawing/2014/main" id="{9A86F486-6FF2-461E-B95D-170DBA5AE34B}"/>
              </a:ext>
            </a:extLst>
          </p:cNvPr>
          <p:cNvPicPr>
            <a:picLocks noChangeAspect="1" noChangeArrowheads="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b="9088"/>
          <a:stretch/>
        </p:blipFill>
        <p:spPr bwMode="auto">
          <a:xfrm rot="4037787">
            <a:off x="6413801" y="3961424"/>
            <a:ext cx="566372" cy="7223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See the source image">
            <a:extLst>
              <a:ext uri="{FF2B5EF4-FFF2-40B4-BE49-F238E27FC236}">
                <a16:creationId xmlns:a16="http://schemas.microsoft.com/office/drawing/2014/main" id="{6EA2EB59-D8BC-436E-A5BB-487622FD9FA8}"/>
              </a:ext>
            </a:extLst>
          </p:cNvPr>
          <p:cNvPicPr>
            <a:picLocks noChangeAspect="1" noChangeArrowheads="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b="9088"/>
          <a:stretch/>
        </p:blipFill>
        <p:spPr bwMode="auto">
          <a:xfrm rot="4037787">
            <a:off x="6413803" y="4486964"/>
            <a:ext cx="566372" cy="7223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See the source image">
            <a:extLst>
              <a:ext uri="{FF2B5EF4-FFF2-40B4-BE49-F238E27FC236}">
                <a16:creationId xmlns:a16="http://schemas.microsoft.com/office/drawing/2014/main" id="{9202E597-FCB7-4225-B700-A7E6ADABCCDB}"/>
              </a:ext>
            </a:extLst>
          </p:cNvPr>
          <p:cNvPicPr>
            <a:picLocks noChangeAspect="1" noChangeArrowheads="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b="9088"/>
          <a:stretch/>
        </p:blipFill>
        <p:spPr bwMode="auto">
          <a:xfrm rot="5832807">
            <a:off x="6563883" y="5012504"/>
            <a:ext cx="566372" cy="72238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See the source image">
            <a:extLst>
              <a:ext uri="{FF2B5EF4-FFF2-40B4-BE49-F238E27FC236}">
                <a16:creationId xmlns:a16="http://schemas.microsoft.com/office/drawing/2014/main" id="{F96E7531-605E-42C6-AB0B-B8D83511FF86}"/>
              </a:ext>
            </a:extLst>
          </p:cNvPr>
          <p:cNvPicPr>
            <a:picLocks noChangeAspect="1" noChangeArrowheads="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b="9088"/>
          <a:stretch/>
        </p:blipFill>
        <p:spPr bwMode="auto">
          <a:xfrm rot="13261072">
            <a:off x="5541229" y="5049350"/>
            <a:ext cx="566372" cy="7223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See the source image">
            <a:extLst>
              <a:ext uri="{FF2B5EF4-FFF2-40B4-BE49-F238E27FC236}">
                <a16:creationId xmlns:a16="http://schemas.microsoft.com/office/drawing/2014/main" id="{93787FFD-1D89-4E21-8E8B-570BB68C8F79}"/>
              </a:ext>
            </a:extLst>
          </p:cNvPr>
          <p:cNvPicPr>
            <a:picLocks noChangeAspect="1" noChangeArrowheads="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b="9088"/>
          <a:stretch/>
        </p:blipFill>
        <p:spPr bwMode="auto">
          <a:xfrm rot="11464695">
            <a:off x="5977338" y="5352885"/>
            <a:ext cx="566372" cy="722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8094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50A63-46A1-4677-9C1F-52A66BBDD536}"/>
              </a:ext>
            </a:extLst>
          </p:cNvPr>
          <p:cNvSpPr>
            <a:spLocks noGrp="1"/>
          </p:cNvSpPr>
          <p:nvPr>
            <p:ph type="title"/>
          </p:nvPr>
        </p:nvSpPr>
        <p:spPr/>
        <p:txBody>
          <a:bodyPr/>
          <a:lstStyle/>
          <a:p>
            <a:r>
              <a:rPr lang="en-SG" dirty="0"/>
              <a:t>Chapter 4:  </a:t>
            </a:r>
          </a:p>
        </p:txBody>
      </p:sp>
      <p:sp>
        <p:nvSpPr>
          <p:cNvPr id="3" name="Content Placeholder 2">
            <a:extLst>
              <a:ext uri="{FF2B5EF4-FFF2-40B4-BE49-F238E27FC236}">
                <a16:creationId xmlns:a16="http://schemas.microsoft.com/office/drawing/2014/main" id="{65F38596-8E47-4091-85A8-4EAD9E14FEBD}"/>
              </a:ext>
            </a:extLst>
          </p:cNvPr>
          <p:cNvSpPr>
            <a:spLocks noGrp="1"/>
          </p:cNvSpPr>
          <p:nvPr>
            <p:ph idx="1"/>
          </p:nvPr>
        </p:nvSpPr>
        <p:spPr/>
        <p:txBody>
          <a:bodyPr/>
          <a:lstStyle/>
          <a:p>
            <a:r>
              <a:rPr lang="en-SG" dirty="0"/>
              <a:t>Analog input </a:t>
            </a:r>
          </a:p>
          <a:p>
            <a:r>
              <a:rPr lang="en-SG" dirty="0"/>
              <a:t>Potentiometer </a:t>
            </a:r>
          </a:p>
          <a:p>
            <a:r>
              <a:rPr lang="en-SG" dirty="0"/>
              <a:t>Final activity </a:t>
            </a:r>
          </a:p>
        </p:txBody>
      </p:sp>
    </p:spTree>
    <p:extLst>
      <p:ext uri="{BB962C8B-B14F-4D97-AF65-F5344CB8AC3E}">
        <p14:creationId xmlns:p14="http://schemas.microsoft.com/office/powerpoint/2010/main" val="10358909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55EB0-A52C-47D4-BD7A-6A97C0CED6E0}"/>
              </a:ext>
            </a:extLst>
          </p:cNvPr>
          <p:cNvSpPr>
            <a:spLocks noGrp="1"/>
          </p:cNvSpPr>
          <p:nvPr>
            <p:ph type="title"/>
          </p:nvPr>
        </p:nvSpPr>
        <p:spPr/>
        <p:txBody>
          <a:bodyPr/>
          <a:lstStyle/>
          <a:p>
            <a:r>
              <a:rPr lang="en-SG" dirty="0"/>
              <a:t>What is a potentiometer</a:t>
            </a:r>
          </a:p>
        </p:txBody>
      </p:sp>
      <p:sp>
        <p:nvSpPr>
          <p:cNvPr id="3" name="Content Placeholder 2">
            <a:extLst>
              <a:ext uri="{FF2B5EF4-FFF2-40B4-BE49-F238E27FC236}">
                <a16:creationId xmlns:a16="http://schemas.microsoft.com/office/drawing/2014/main" id="{609068B7-DF0D-4B56-97B4-4B008CC4195E}"/>
              </a:ext>
            </a:extLst>
          </p:cNvPr>
          <p:cNvSpPr>
            <a:spLocks noGrp="1"/>
          </p:cNvSpPr>
          <p:nvPr>
            <p:ph idx="1"/>
          </p:nvPr>
        </p:nvSpPr>
        <p:spPr/>
        <p:txBody>
          <a:bodyPr/>
          <a:lstStyle/>
          <a:p>
            <a:r>
              <a:rPr lang="en-US" b="0" i="0" dirty="0">
                <a:effectLst/>
                <a:latin typeface="Roboto" panose="02000000000000000000" pitchFamily="2" charset="0"/>
              </a:rPr>
              <a:t>A potentiometer is a three-terminal resistor with a sliding or rotating contact that forms an adjustable voltage divider.  If only two terminals are used, one end and the wiper, it acts as a variable resistor or rheostat.</a:t>
            </a:r>
          </a:p>
          <a:p>
            <a:r>
              <a:rPr lang="en-US" dirty="0">
                <a:latin typeface="Roboto" panose="02000000000000000000" pitchFamily="2" charset="0"/>
              </a:rPr>
              <a:t>It is effectively a voltage divider </a:t>
            </a:r>
            <a:endParaRPr lang="en-SG" dirty="0"/>
          </a:p>
        </p:txBody>
      </p:sp>
      <p:pic>
        <p:nvPicPr>
          <p:cNvPr id="8194" name="Picture 2" descr="See the source image">
            <a:extLst>
              <a:ext uri="{FF2B5EF4-FFF2-40B4-BE49-F238E27FC236}">
                <a16:creationId xmlns:a16="http://schemas.microsoft.com/office/drawing/2014/main" id="{078B60C4-B2E1-4E32-9CE5-31937DEE87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90641" y="3589386"/>
            <a:ext cx="4771292" cy="2672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6007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17CC0-B3B0-4380-BDBD-CE39EB09D1F0}"/>
              </a:ext>
            </a:extLst>
          </p:cNvPr>
          <p:cNvSpPr>
            <a:spLocks noGrp="1"/>
          </p:cNvSpPr>
          <p:nvPr>
            <p:ph type="title"/>
          </p:nvPr>
        </p:nvSpPr>
        <p:spPr/>
        <p:txBody>
          <a:bodyPr/>
          <a:lstStyle/>
          <a:p>
            <a:r>
              <a:rPr lang="en-SG" dirty="0"/>
              <a:t>What is a voltage divider </a:t>
            </a:r>
          </a:p>
        </p:txBody>
      </p:sp>
      <p:sp>
        <p:nvSpPr>
          <p:cNvPr id="4" name="Content Placeholder 2">
            <a:extLst>
              <a:ext uri="{FF2B5EF4-FFF2-40B4-BE49-F238E27FC236}">
                <a16:creationId xmlns:a16="http://schemas.microsoft.com/office/drawing/2014/main" id="{245C6BC1-8C9F-448D-A33D-BEFDFFB480A5}"/>
              </a:ext>
            </a:extLst>
          </p:cNvPr>
          <p:cNvSpPr>
            <a:spLocks noGrp="1"/>
          </p:cNvSpPr>
          <p:nvPr>
            <p:ph idx="1"/>
          </p:nvPr>
        </p:nvSpPr>
        <p:spPr>
          <a:xfrm>
            <a:off x="838200" y="1825625"/>
            <a:ext cx="10515600" cy="4351338"/>
          </a:xfrm>
        </p:spPr>
        <p:txBody>
          <a:bodyPr/>
          <a:lstStyle/>
          <a:p>
            <a:r>
              <a:rPr lang="en-SG" dirty="0"/>
              <a:t>Assume you have 5V, you want to get 2.5V, how do you get do it using hardware (no PWM magic :D)</a:t>
            </a:r>
          </a:p>
          <a:p>
            <a:r>
              <a:rPr lang="en-SG" dirty="0"/>
              <a:t>Use a voltage divider </a:t>
            </a:r>
          </a:p>
        </p:txBody>
      </p:sp>
      <p:pic>
        <p:nvPicPr>
          <p:cNvPr id="5" name="Picture 2" descr="See the source image">
            <a:extLst>
              <a:ext uri="{FF2B5EF4-FFF2-40B4-BE49-F238E27FC236}">
                <a16:creationId xmlns:a16="http://schemas.microsoft.com/office/drawing/2014/main" id="{927A40D1-EE8F-4DB1-A204-89BD22B390E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4242" y="3340004"/>
            <a:ext cx="5474182" cy="30656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5BC2E00-7D7F-4F5D-9492-DCB3FAA86F0C}"/>
                  </a:ext>
                </a:extLst>
              </p:cNvPr>
              <p:cNvSpPr txBox="1"/>
              <p:nvPr/>
            </p:nvSpPr>
            <p:spPr>
              <a:xfrm>
                <a:off x="8482421" y="3248290"/>
                <a:ext cx="1897635" cy="84087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SG" b="0" i="1" smtClean="0">
                              <a:latin typeface="Cambria Math" panose="02040503050406030204" pitchFamily="18" charset="0"/>
                            </a:rPr>
                          </m:ctrlPr>
                        </m:fPr>
                        <m:num>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2</m:t>
                              </m:r>
                            </m:sub>
                          </m:sSub>
                        </m:num>
                        <m:den>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1</m:t>
                              </m:r>
                            </m:sub>
                          </m:sSub>
                          <m:r>
                            <a:rPr lang="en-SG" b="0" i="1" smtClean="0">
                              <a:latin typeface="Cambria Math" panose="02040503050406030204" pitchFamily="18" charset="0"/>
                            </a:rPr>
                            <m:t>+</m:t>
                          </m:r>
                          <m:r>
                            <a:rPr lang="en-SG" b="0" i="1" smtClean="0">
                              <a:latin typeface="Cambria Math" panose="02040503050406030204" pitchFamily="18" charset="0"/>
                            </a:rPr>
                            <m:t>𝑅</m:t>
                          </m:r>
                        </m:den>
                      </m:f>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𝑖𝑛</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𝑜𝑢𝑡</m:t>
                          </m:r>
                        </m:sub>
                      </m:sSub>
                    </m:oMath>
                  </m:oMathPara>
                </a14:m>
                <a:endParaRPr lang="en-SG" b="0" dirty="0"/>
              </a:p>
              <a:p>
                <a:endParaRPr lang="en-SG" dirty="0"/>
              </a:p>
            </p:txBody>
          </p:sp>
        </mc:Choice>
        <mc:Fallback>
          <p:sp>
            <p:nvSpPr>
              <p:cNvPr id="8" name="TextBox 7">
                <a:extLst>
                  <a:ext uri="{FF2B5EF4-FFF2-40B4-BE49-F238E27FC236}">
                    <a16:creationId xmlns:a16="http://schemas.microsoft.com/office/drawing/2014/main" id="{F5BC2E00-7D7F-4F5D-9492-DCB3FAA86F0C}"/>
                  </a:ext>
                </a:extLst>
              </p:cNvPr>
              <p:cNvSpPr txBox="1">
                <a:spLocks noRot="1" noChangeAspect="1" noMove="1" noResize="1" noEditPoints="1" noAdjustHandles="1" noChangeArrowheads="1" noChangeShapeType="1" noTextEdit="1"/>
              </p:cNvSpPr>
              <p:nvPr/>
            </p:nvSpPr>
            <p:spPr>
              <a:xfrm>
                <a:off x="8482421" y="3248290"/>
                <a:ext cx="1897635" cy="840871"/>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B9F60E5-505D-4D03-902A-9CA66BBC6258}"/>
                  </a:ext>
                </a:extLst>
              </p:cNvPr>
              <p:cNvSpPr txBox="1"/>
              <p:nvPr/>
            </p:nvSpPr>
            <p:spPr>
              <a:xfrm>
                <a:off x="7057220" y="3900932"/>
                <a:ext cx="4748035"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𝑉𝑖𝑛</m:t>
                      </m:r>
                      <m:r>
                        <a:rPr lang="en-SG" b="0" i="1" smtClean="0">
                          <a:latin typeface="Cambria Math" panose="02040503050406030204" pitchFamily="18" charset="0"/>
                        </a:rPr>
                        <m:t>=5</m:t>
                      </m:r>
                      <m:r>
                        <a:rPr lang="en-SG" b="0" i="1" smtClean="0">
                          <a:latin typeface="Cambria Math" panose="02040503050406030204" pitchFamily="18" charset="0"/>
                        </a:rPr>
                        <m:t>𝑉</m:t>
                      </m:r>
                    </m:oMath>
                  </m:oMathPara>
                </a14:m>
                <a:endParaRPr lang="en-SG" b="0" dirty="0"/>
              </a:p>
              <a:p>
                <a:endParaRPr lang="en-SG" dirty="0"/>
              </a:p>
            </p:txBody>
          </p:sp>
        </mc:Choice>
        <mc:Fallback>
          <p:sp>
            <p:nvSpPr>
              <p:cNvPr id="10" name="TextBox 9">
                <a:extLst>
                  <a:ext uri="{FF2B5EF4-FFF2-40B4-BE49-F238E27FC236}">
                    <a16:creationId xmlns:a16="http://schemas.microsoft.com/office/drawing/2014/main" id="{8B9F60E5-505D-4D03-902A-9CA66BBC6258}"/>
                  </a:ext>
                </a:extLst>
              </p:cNvPr>
              <p:cNvSpPr txBox="1">
                <a:spLocks noRot="1" noChangeAspect="1" noMove="1" noResize="1" noEditPoints="1" noAdjustHandles="1" noChangeArrowheads="1" noChangeShapeType="1" noTextEdit="1"/>
              </p:cNvSpPr>
              <p:nvPr/>
            </p:nvSpPr>
            <p:spPr>
              <a:xfrm>
                <a:off x="7057220" y="3900932"/>
                <a:ext cx="4748035" cy="646331"/>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CF6DA981-0855-4D38-BFB7-00CD09D40A0D}"/>
                  </a:ext>
                </a:extLst>
              </p:cNvPr>
              <p:cNvSpPr txBox="1"/>
              <p:nvPr/>
            </p:nvSpPr>
            <p:spPr>
              <a:xfrm>
                <a:off x="8784382" y="4314974"/>
                <a:ext cx="130817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𝑉𝑜𝑢𝑡</m:t>
                      </m:r>
                      <m:r>
                        <a:rPr lang="en-SG" b="0" i="1" smtClean="0">
                          <a:latin typeface="Cambria Math" panose="02040503050406030204" pitchFamily="18" charset="0"/>
                        </a:rPr>
                        <m:t>=2.5</m:t>
                      </m:r>
                      <m:r>
                        <a:rPr lang="en-SG" b="0" i="1" smtClean="0">
                          <a:latin typeface="Cambria Math" panose="02040503050406030204" pitchFamily="18" charset="0"/>
                        </a:rPr>
                        <m:t>𝑉</m:t>
                      </m:r>
                    </m:oMath>
                  </m:oMathPara>
                </a14:m>
                <a:endParaRPr lang="en-SG" dirty="0"/>
              </a:p>
            </p:txBody>
          </p:sp>
        </mc:Choice>
        <mc:Fallback>
          <p:sp>
            <p:nvSpPr>
              <p:cNvPr id="11" name="TextBox 10">
                <a:extLst>
                  <a:ext uri="{FF2B5EF4-FFF2-40B4-BE49-F238E27FC236}">
                    <a16:creationId xmlns:a16="http://schemas.microsoft.com/office/drawing/2014/main" id="{CF6DA981-0855-4D38-BFB7-00CD09D40A0D}"/>
                  </a:ext>
                </a:extLst>
              </p:cNvPr>
              <p:cNvSpPr txBox="1">
                <a:spLocks noRot="1" noChangeAspect="1" noMove="1" noResize="1" noEditPoints="1" noAdjustHandles="1" noChangeArrowheads="1" noChangeShapeType="1" noTextEdit="1"/>
              </p:cNvSpPr>
              <p:nvPr/>
            </p:nvSpPr>
            <p:spPr>
              <a:xfrm>
                <a:off x="8784382" y="4314974"/>
                <a:ext cx="1308179" cy="276999"/>
              </a:xfrm>
              <a:prstGeom prst="rect">
                <a:avLst/>
              </a:prstGeom>
              <a:blipFill>
                <a:blip r:embed="rId5"/>
                <a:stretch>
                  <a:fillRect l="-3721" r="-3721" b="-8889"/>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57E1121-D913-4E4F-8F8E-DA8AAC36D638}"/>
                  </a:ext>
                </a:extLst>
              </p:cNvPr>
              <p:cNvSpPr txBox="1"/>
              <p:nvPr/>
            </p:nvSpPr>
            <p:spPr>
              <a:xfrm>
                <a:off x="8745664" y="4778539"/>
                <a:ext cx="1371145" cy="84273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SG" b="0" i="1" smtClean="0">
                              <a:latin typeface="Cambria Math" panose="02040503050406030204" pitchFamily="18" charset="0"/>
                            </a:rPr>
                          </m:ctrlPr>
                        </m:fPr>
                        <m:num>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2</m:t>
                              </m:r>
                            </m:sub>
                          </m:sSub>
                        </m:num>
                        <m:den>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1</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2</m:t>
                              </m:r>
                            </m:sub>
                          </m:sSub>
                        </m:den>
                      </m:f>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r>
                            <a:rPr lang="en-SG" b="0" i="1" smtClean="0">
                              <a:latin typeface="Cambria Math" panose="02040503050406030204" pitchFamily="18" charset="0"/>
                            </a:rPr>
                            <m:t>2</m:t>
                          </m:r>
                        </m:den>
                      </m:f>
                    </m:oMath>
                  </m:oMathPara>
                </a14:m>
                <a:endParaRPr lang="en-SG" b="0" dirty="0"/>
              </a:p>
              <a:p>
                <a:endParaRPr lang="en-SG" dirty="0"/>
              </a:p>
            </p:txBody>
          </p:sp>
        </mc:Choice>
        <mc:Fallback>
          <p:sp>
            <p:nvSpPr>
              <p:cNvPr id="12" name="TextBox 11">
                <a:extLst>
                  <a:ext uri="{FF2B5EF4-FFF2-40B4-BE49-F238E27FC236}">
                    <a16:creationId xmlns:a16="http://schemas.microsoft.com/office/drawing/2014/main" id="{057E1121-D913-4E4F-8F8E-DA8AAC36D638}"/>
                  </a:ext>
                </a:extLst>
              </p:cNvPr>
              <p:cNvSpPr txBox="1">
                <a:spLocks noRot="1" noChangeAspect="1" noMove="1" noResize="1" noEditPoints="1" noAdjustHandles="1" noChangeArrowheads="1" noChangeShapeType="1" noTextEdit="1"/>
              </p:cNvSpPr>
              <p:nvPr/>
            </p:nvSpPr>
            <p:spPr>
              <a:xfrm>
                <a:off x="8745664" y="4778539"/>
                <a:ext cx="1371145" cy="842731"/>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0E9E4F52-395D-4B2D-9EE8-C164EFBAAF3C}"/>
                  </a:ext>
                </a:extLst>
              </p:cNvPr>
              <p:cNvSpPr txBox="1"/>
              <p:nvPr/>
            </p:nvSpPr>
            <p:spPr>
              <a:xfrm>
                <a:off x="9067297" y="5809531"/>
                <a:ext cx="972510" cy="5539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2</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1</m:t>
                          </m:r>
                        </m:sub>
                      </m:sSub>
                    </m:oMath>
                  </m:oMathPara>
                </a14:m>
                <a:endParaRPr lang="en-SG" b="0" dirty="0"/>
              </a:p>
              <a:p>
                <a:endParaRPr lang="en-SG" dirty="0"/>
              </a:p>
            </p:txBody>
          </p:sp>
        </mc:Choice>
        <mc:Fallback>
          <p:sp>
            <p:nvSpPr>
              <p:cNvPr id="13" name="TextBox 12">
                <a:extLst>
                  <a:ext uri="{FF2B5EF4-FFF2-40B4-BE49-F238E27FC236}">
                    <a16:creationId xmlns:a16="http://schemas.microsoft.com/office/drawing/2014/main" id="{0E9E4F52-395D-4B2D-9EE8-C164EFBAAF3C}"/>
                  </a:ext>
                </a:extLst>
              </p:cNvPr>
              <p:cNvSpPr txBox="1">
                <a:spLocks noRot="1" noChangeAspect="1" noMove="1" noResize="1" noEditPoints="1" noAdjustHandles="1" noChangeArrowheads="1" noChangeShapeType="1" noTextEdit="1"/>
              </p:cNvSpPr>
              <p:nvPr/>
            </p:nvSpPr>
            <p:spPr>
              <a:xfrm>
                <a:off x="9067297" y="5809531"/>
                <a:ext cx="972510" cy="553998"/>
              </a:xfrm>
              <a:prstGeom prst="rect">
                <a:avLst/>
              </a:prstGeom>
              <a:blipFill>
                <a:blip r:embed="rId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156480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954629C-72FA-42D4-A0A9-F6F13E6C5BA7}"/>
              </a:ext>
            </a:extLst>
          </p:cNvPr>
          <p:cNvCxnSpPr/>
          <p:nvPr/>
        </p:nvCxnSpPr>
        <p:spPr>
          <a:xfrm>
            <a:off x="2624504" y="633047"/>
            <a:ext cx="0" cy="81328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9218" name="Picture 2" descr="See the source image">
            <a:extLst>
              <a:ext uri="{FF2B5EF4-FFF2-40B4-BE49-F238E27FC236}">
                <a16:creationId xmlns:a16="http://schemas.microsoft.com/office/drawing/2014/main" id="{0588B26C-AC59-4C6A-82FD-A5A377D1BEB1}"/>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5400000">
            <a:off x="1309366" y="3753817"/>
            <a:ext cx="2630267" cy="5874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ee the source image">
            <a:extLst>
              <a:ext uri="{FF2B5EF4-FFF2-40B4-BE49-F238E27FC236}">
                <a16:creationId xmlns:a16="http://schemas.microsoft.com/office/drawing/2014/main" id="{122600A7-8980-420E-8727-9BD21228F10E}"/>
              </a:ext>
            </a:extLst>
          </p:cNvPr>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rot="5400000">
            <a:off x="1927652" y="1951076"/>
            <a:ext cx="1393697" cy="31125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CCCFDECB-03E2-4A5D-9B86-07BECB1B2879}"/>
              </a:ext>
            </a:extLst>
          </p:cNvPr>
          <p:cNvCxnSpPr/>
          <p:nvPr/>
        </p:nvCxnSpPr>
        <p:spPr>
          <a:xfrm>
            <a:off x="2609850" y="5291504"/>
            <a:ext cx="0" cy="81328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023869D-D42E-48E8-96B5-2795080A587D}"/>
              </a:ext>
            </a:extLst>
          </p:cNvPr>
          <p:cNvCxnSpPr>
            <a:cxnSpLocks/>
          </p:cNvCxnSpPr>
          <p:nvPr/>
        </p:nvCxnSpPr>
        <p:spPr>
          <a:xfrm flipH="1">
            <a:off x="2594609" y="2704695"/>
            <a:ext cx="2162909" cy="41028"/>
          </a:xfrm>
          <a:prstGeom prst="line">
            <a:avLst/>
          </a:prstGeom>
          <a:ln w="28575">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AD6524E-94CF-47C9-87CC-51CE1BDB1D6C}"/>
              </a:ext>
            </a:extLst>
          </p:cNvPr>
          <p:cNvCxnSpPr>
            <a:cxnSpLocks/>
          </p:cNvCxnSpPr>
          <p:nvPr/>
        </p:nvCxnSpPr>
        <p:spPr>
          <a:xfrm flipH="1">
            <a:off x="3496724" y="3852489"/>
            <a:ext cx="3478206" cy="125677"/>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66DAF0-2021-430D-BA09-ABCA86469B0A}"/>
              </a:ext>
            </a:extLst>
          </p:cNvPr>
          <p:cNvSpPr txBox="1"/>
          <p:nvPr/>
        </p:nvSpPr>
        <p:spPr>
          <a:xfrm>
            <a:off x="7148147" y="2986552"/>
            <a:ext cx="2088173" cy="1477328"/>
          </a:xfrm>
          <a:prstGeom prst="rect">
            <a:avLst/>
          </a:prstGeom>
          <a:noFill/>
        </p:spPr>
        <p:txBody>
          <a:bodyPr wrap="square" rtlCol="0">
            <a:spAutoFit/>
          </a:bodyPr>
          <a:lstStyle/>
          <a:p>
            <a:r>
              <a:rPr lang="en-SG" dirty="0"/>
              <a:t>Essentially the larger you make this resistor, the more voltage you will get at </a:t>
            </a:r>
            <a:r>
              <a:rPr lang="en-SG" dirty="0" err="1"/>
              <a:t>Vout</a:t>
            </a:r>
            <a:endParaRPr lang="en-SG" dirty="0"/>
          </a:p>
        </p:txBody>
      </p:sp>
      <p:sp>
        <p:nvSpPr>
          <p:cNvPr id="15" name="TextBox 14">
            <a:extLst>
              <a:ext uri="{FF2B5EF4-FFF2-40B4-BE49-F238E27FC236}">
                <a16:creationId xmlns:a16="http://schemas.microsoft.com/office/drawing/2014/main" id="{2F51A8D5-BC2C-4397-9A24-9EAAD661BD8D}"/>
              </a:ext>
            </a:extLst>
          </p:cNvPr>
          <p:cNvSpPr txBox="1"/>
          <p:nvPr/>
        </p:nvSpPr>
        <p:spPr>
          <a:xfrm>
            <a:off x="4823512" y="2483801"/>
            <a:ext cx="2088173" cy="369332"/>
          </a:xfrm>
          <a:prstGeom prst="rect">
            <a:avLst/>
          </a:prstGeom>
          <a:noFill/>
        </p:spPr>
        <p:txBody>
          <a:bodyPr wrap="square" rtlCol="0">
            <a:spAutoFit/>
          </a:bodyPr>
          <a:lstStyle/>
          <a:p>
            <a:r>
              <a:rPr lang="en-SG" dirty="0" err="1"/>
              <a:t>Vout</a:t>
            </a:r>
            <a:endParaRPr lang="en-SG" dirty="0"/>
          </a:p>
        </p:txBody>
      </p:sp>
      <p:sp>
        <p:nvSpPr>
          <p:cNvPr id="16" name="TextBox 15">
            <a:extLst>
              <a:ext uri="{FF2B5EF4-FFF2-40B4-BE49-F238E27FC236}">
                <a16:creationId xmlns:a16="http://schemas.microsoft.com/office/drawing/2014/main" id="{93C311CF-ADCF-4BD4-B0F5-7E489120FFB6}"/>
              </a:ext>
            </a:extLst>
          </p:cNvPr>
          <p:cNvSpPr txBox="1"/>
          <p:nvPr/>
        </p:nvSpPr>
        <p:spPr>
          <a:xfrm>
            <a:off x="2624501" y="242512"/>
            <a:ext cx="2088173" cy="369332"/>
          </a:xfrm>
          <a:prstGeom prst="rect">
            <a:avLst/>
          </a:prstGeom>
          <a:noFill/>
        </p:spPr>
        <p:txBody>
          <a:bodyPr wrap="square" rtlCol="0">
            <a:spAutoFit/>
          </a:bodyPr>
          <a:lstStyle/>
          <a:p>
            <a:r>
              <a:rPr lang="en-SG" dirty="0"/>
              <a:t>Vin</a:t>
            </a:r>
          </a:p>
        </p:txBody>
      </p:sp>
      <p:sp>
        <p:nvSpPr>
          <p:cNvPr id="17" name="TextBox 16">
            <a:extLst>
              <a:ext uri="{FF2B5EF4-FFF2-40B4-BE49-F238E27FC236}">
                <a16:creationId xmlns:a16="http://schemas.microsoft.com/office/drawing/2014/main" id="{E36B3245-5B50-446F-922C-5B5792DBF13E}"/>
              </a:ext>
            </a:extLst>
          </p:cNvPr>
          <p:cNvSpPr txBox="1"/>
          <p:nvPr/>
        </p:nvSpPr>
        <p:spPr>
          <a:xfrm>
            <a:off x="2609850" y="5920127"/>
            <a:ext cx="2088173" cy="369332"/>
          </a:xfrm>
          <a:prstGeom prst="rect">
            <a:avLst/>
          </a:prstGeom>
          <a:noFill/>
        </p:spPr>
        <p:txBody>
          <a:bodyPr wrap="square" rtlCol="0">
            <a:spAutoFit/>
          </a:bodyPr>
          <a:lstStyle/>
          <a:p>
            <a:r>
              <a:rPr lang="en-SG" dirty="0"/>
              <a:t>GND</a:t>
            </a:r>
          </a:p>
        </p:txBody>
      </p:sp>
      <p:sp>
        <p:nvSpPr>
          <p:cNvPr id="14" name="TextBox 13">
            <a:extLst>
              <a:ext uri="{FF2B5EF4-FFF2-40B4-BE49-F238E27FC236}">
                <a16:creationId xmlns:a16="http://schemas.microsoft.com/office/drawing/2014/main" id="{27EC7566-FC8F-4ACA-922A-1F9017F5BAF3}"/>
              </a:ext>
            </a:extLst>
          </p:cNvPr>
          <p:cNvSpPr txBox="1"/>
          <p:nvPr/>
        </p:nvSpPr>
        <p:spPr>
          <a:xfrm>
            <a:off x="1667202" y="1886461"/>
            <a:ext cx="897642" cy="369332"/>
          </a:xfrm>
          <a:prstGeom prst="rect">
            <a:avLst/>
          </a:prstGeom>
          <a:noFill/>
        </p:spPr>
        <p:txBody>
          <a:bodyPr wrap="square" rtlCol="0">
            <a:spAutoFit/>
          </a:bodyPr>
          <a:lstStyle/>
          <a:p>
            <a:r>
              <a:rPr lang="en-SG" dirty="0"/>
              <a:t>R1</a:t>
            </a:r>
          </a:p>
        </p:txBody>
      </p:sp>
      <p:sp>
        <p:nvSpPr>
          <p:cNvPr id="19" name="TextBox 18">
            <a:extLst>
              <a:ext uri="{FF2B5EF4-FFF2-40B4-BE49-F238E27FC236}">
                <a16:creationId xmlns:a16="http://schemas.microsoft.com/office/drawing/2014/main" id="{CE871E64-ECF8-4EF7-8137-36EB06BFA85C}"/>
              </a:ext>
            </a:extLst>
          </p:cNvPr>
          <p:cNvSpPr txBox="1"/>
          <p:nvPr/>
        </p:nvSpPr>
        <p:spPr>
          <a:xfrm>
            <a:off x="1658359" y="3971158"/>
            <a:ext cx="897642" cy="369332"/>
          </a:xfrm>
          <a:prstGeom prst="rect">
            <a:avLst/>
          </a:prstGeom>
          <a:noFill/>
        </p:spPr>
        <p:txBody>
          <a:bodyPr wrap="square" rtlCol="0">
            <a:spAutoFit/>
          </a:bodyPr>
          <a:lstStyle/>
          <a:p>
            <a:r>
              <a:rPr lang="en-SG" dirty="0"/>
              <a:t>R2</a:t>
            </a:r>
          </a:p>
        </p:txBody>
      </p:sp>
    </p:spTree>
    <p:extLst>
      <p:ext uri="{BB962C8B-B14F-4D97-AF65-F5344CB8AC3E}">
        <p14:creationId xmlns:p14="http://schemas.microsoft.com/office/powerpoint/2010/main" val="3262549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6F66-7C6A-4E56-9F3A-CFF3AECD7073}"/>
              </a:ext>
            </a:extLst>
          </p:cNvPr>
          <p:cNvSpPr>
            <a:spLocks noGrp="1"/>
          </p:cNvSpPr>
          <p:nvPr>
            <p:ph type="title"/>
          </p:nvPr>
        </p:nvSpPr>
        <p:spPr/>
        <p:txBody>
          <a:bodyPr/>
          <a:lstStyle/>
          <a:p>
            <a:r>
              <a:rPr lang="en-SG" dirty="0"/>
              <a:t>Potentiometer in relation to voltage divider </a:t>
            </a:r>
          </a:p>
        </p:txBody>
      </p:sp>
      <p:sp>
        <p:nvSpPr>
          <p:cNvPr id="3" name="Content Placeholder 2">
            <a:extLst>
              <a:ext uri="{FF2B5EF4-FFF2-40B4-BE49-F238E27FC236}">
                <a16:creationId xmlns:a16="http://schemas.microsoft.com/office/drawing/2014/main" id="{ED17BAE5-A76A-4845-BCEE-BD49D84ABF01}"/>
              </a:ext>
            </a:extLst>
          </p:cNvPr>
          <p:cNvSpPr>
            <a:spLocks noGrp="1"/>
          </p:cNvSpPr>
          <p:nvPr>
            <p:ph idx="1"/>
          </p:nvPr>
        </p:nvSpPr>
        <p:spPr/>
        <p:txBody>
          <a:bodyPr/>
          <a:lstStyle/>
          <a:p>
            <a:r>
              <a:rPr lang="en-SG" dirty="0"/>
              <a:t>Essentially, the potentiometer comprises of three terminals, terminal 1, wiper and terminal 2 </a:t>
            </a:r>
          </a:p>
        </p:txBody>
      </p:sp>
      <p:pic>
        <p:nvPicPr>
          <p:cNvPr id="11266" name="Picture 2" descr="See the source image">
            <a:extLst>
              <a:ext uri="{FF2B5EF4-FFF2-40B4-BE49-F238E27FC236}">
                <a16:creationId xmlns:a16="http://schemas.microsoft.com/office/drawing/2014/main" id="{4A2B26AB-470B-4B9F-A318-FB06C741CCC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55119" y="3016621"/>
            <a:ext cx="2609138" cy="260913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4F6CA9BA-B559-40B9-9F02-6AC0968DA40D}"/>
              </a:ext>
            </a:extLst>
          </p:cNvPr>
          <p:cNvCxnSpPr>
            <a:cxnSpLocks/>
          </p:cNvCxnSpPr>
          <p:nvPr/>
        </p:nvCxnSpPr>
        <p:spPr>
          <a:xfrm>
            <a:off x="6260123" y="4800600"/>
            <a:ext cx="1899068" cy="5535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3520012-4489-4BCE-B1F3-EBD1FE98DA6A}"/>
              </a:ext>
            </a:extLst>
          </p:cNvPr>
          <p:cNvCxnSpPr>
            <a:cxnSpLocks/>
          </p:cNvCxnSpPr>
          <p:nvPr/>
        </p:nvCxnSpPr>
        <p:spPr>
          <a:xfrm flipV="1">
            <a:off x="6334858" y="5109556"/>
            <a:ext cx="2020695" cy="10929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E1D1CE7-0195-496F-BAAA-18C3CB796C2A}"/>
              </a:ext>
            </a:extLst>
          </p:cNvPr>
          <p:cNvCxnSpPr>
            <a:cxnSpLocks/>
          </p:cNvCxnSpPr>
          <p:nvPr/>
        </p:nvCxnSpPr>
        <p:spPr>
          <a:xfrm flipV="1">
            <a:off x="6427177" y="5270989"/>
            <a:ext cx="2105758" cy="31336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BBA7F19-48C2-455C-BD40-234470C6D293}"/>
              </a:ext>
            </a:extLst>
          </p:cNvPr>
          <p:cNvSpPr txBox="1"/>
          <p:nvPr/>
        </p:nvSpPr>
        <p:spPr>
          <a:xfrm>
            <a:off x="5055577" y="4584504"/>
            <a:ext cx="1358412" cy="369332"/>
          </a:xfrm>
          <a:prstGeom prst="rect">
            <a:avLst/>
          </a:prstGeom>
          <a:noFill/>
        </p:spPr>
        <p:txBody>
          <a:bodyPr wrap="square" rtlCol="0">
            <a:spAutoFit/>
          </a:bodyPr>
          <a:lstStyle/>
          <a:p>
            <a:r>
              <a:rPr lang="en-SG" dirty="0"/>
              <a:t>Terminal 1</a:t>
            </a:r>
          </a:p>
        </p:txBody>
      </p:sp>
      <p:sp>
        <p:nvSpPr>
          <p:cNvPr id="15" name="TextBox 14">
            <a:extLst>
              <a:ext uri="{FF2B5EF4-FFF2-40B4-BE49-F238E27FC236}">
                <a16:creationId xmlns:a16="http://schemas.microsoft.com/office/drawing/2014/main" id="{8E6370C0-E8DB-4E5C-BEB0-AEB6D101F80B}"/>
              </a:ext>
            </a:extLst>
          </p:cNvPr>
          <p:cNvSpPr txBox="1"/>
          <p:nvPr/>
        </p:nvSpPr>
        <p:spPr>
          <a:xfrm>
            <a:off x="5085617" y="5384136"/>
            <a:ext cx="1358412" cy="369332"/>
          </a:xfrm>
          <a:prstGeom prst="rect">
            <a:avLst/>
          </a:prstGeom>
          <a:noFill/>
        </p:spPr>
        <p:txBody>
          <a:bodyPr wrap="square" rtlCol="0">
            <a:spAutoFit/>
          </a:bodyPr>
          <a:lstStyle/>
          <a:p>
            <a:r>
              <a:rPr lang="en-SG" dirty="0"/>
              <a:t>Terminal 2</a:t>
            </a:r>
          </a:p>
        </p:txBody>
      </p:sp>
      <p:sp>
        <p:nvSpPr>
          <p:cNvPr id="16" name="TextBox 15">
            <a:extLst>
              <a:ext uri="{FF2B5EF4-FFF2-40B4-BE49-F238E27FC236}">
                <a16:creationId xmlns:a16="http://schemas.microsoft.com/office/drawing/2014/main" id="{E9E6CEE4-0B43-4984-8126-9F12CF666AE1}"/>
              </a:ext>
            </a:extLst>
          </p:cNvPr>
          <p:cNvSpPr txBox="1"/>
          <p:nvPr/>
        </p:nvSpPr>
        <p:spPr>
          <a:xfrm>
            <a:off x="5612952" y="5005971"/>
            <a:ext cx="2290801" cy="369332"/>
          </a:xfrm>
          <a:prstGeom prst="rect">
            <a:avLst/>
          </a:prstGeom>
          <a:noFill/>
        </p:spPr>
        <p:txBody>
          <a:bodyPr wrap="square" rtlCol="0">
            <a:spAutoFit/>
          </a:bodyPr>
          <a:lstStyle/>
          <a:p>
            <a:r>
              <a:rPr lang="en-SG" dirty="0"/>
              <a:t>wiper</a:t>
            </a:r>
          </a:p>
        </p:txBody>
      </p:sp>
      <p:cxnSp>
        <p:nvCxnSpPr>
          <p:cNvPr id="17" name="Straight Arrow Connector 16">
            <a:extLst>
              <a:ext uri="{FF2B5EF4-FFF2-40B4-BE49-F238E27FC236}">
                <a16:creationId xmlns:a16="http://schemas.microsoft.com/office/drawing/2014/main" id="{451AEC5B-2ECA-40EB-A6E0-C230366D7722}"/>
              </a:ext>
            </a:extLst>
          </p:cNvPr>
          <p:cNvCxnSpPr>
            <a:cxnSpLocks/>
          </p:cNvCxnSpPr>
          <p:nvPr/>
        </p:nvCxnSpPr>
        <p:spPr>
          <a:xfrm>
            <a:off x="7055956" y="3617484"/>
            <a:ext cx="1899068" cy="5535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AD9AAFC-2E40-4AA1-A318-BA39F086D79F}"/>
              </a:ext>
            </a:extLst>
          </p:cNvPr>
          <p:cNvSpPr txBox="1"/>
          <p:nvPr/>
        </p:nvSpPr>
        <p:spPr>
          <a:xfrm>
            <a:off x="6365694" y="3414291"/>
            <a:ext cx="1358412" cy="369332"/>
          </a:xfrm>
          <a:prstGeom prst="rect">
            <a:avLst/>
          </a:prstGeom>
          <a:noFill/>
        </p:spPr>
        <p:txBody>
          <a:bodyPr wrap="square" rtlCol="0">
            <a:spAutoFit/>
          </a:bodyPr>
          <a:lstStyle/>
          <a:p>
            <a:r>
              <a:rPr lang="en-SG" dirty="0"/>
              <a:t>Knob</a:t>
            </a:r>
          </a:p>
        </p:txBody>
      </p:sp>
    </p:spTree>
    <p:extLst>
      <p:ext uri="{BB962C8B-B14F-4D97-AF65-F5344CB8AC3E}">
        <p14:creationId xmlns:p14="http://schemas.microsoft.com/office/powerpoint/2010/main" val="4762743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6F66-7C6A-4E56-9F3A-CFF3AECD7073}"/>
              </a:ext>
            </a:extLst>
          </p:cNvPr>
          <p:cNvSpPr>
            <a:spLocks noGrp="1"/>
          </p:cNvSpPr>
          <p:nvPr>
            <p:ph type="title"/>
          </p:nvPr>
        </p:nvSpPr>
        <p:spPr/>
        <p:txBody>
          <a:bodyPr/>
          <a:lstStyle/>
          <a:p>
            <a:r>
              <a:rPr lang="en-SG" dirty="0"/>
              <a:t>Potentiometer in relation to voltage divider </a:t>
            </a:r>
          </a:p>
        </p:txBody>
      </p:sp>
      <p:sp>
        <p:nvSpPr>
          <p:cNvPr id="3" name="Content Placeholder 2">
            <a:extLst>
              <a:ext uri="{FF2B5EF4-FFF2-40B4-BE49-F238E27FC236}">
                <a16:creationId xmlns:a16="http://schemas.microsoft.com/office/drawing/2014/main" id="{ED17BAE5-A76A-4845-BCEE-BD49D84ABF01}"/>
              </a:ext>
            </a:extLst>
          </p:cNvPr>
          <p:cNvSpPr>
            <a:spLocks noGrp="1"/>
          </p:cNvSpPr>
          <p:nvPr>
            <p:ph idx="1"/>
          </p:nvPr>
        </p:nvSpPr>
        <p:spPr/>
        <p:txBody>
          <a:bodyPr>
            <a:normAutofit/>
          </a:bodyPr>
          <a:lstStyle/>
          <a:p>
            <a:r>
              <a:rPr lang="en-SG" sz="1800" dirty="0"/>
              <a:t>Taking the example of the voltage divider, assume terminal 1 connected to 5V and terminal 2 connected to ground </a:t>
            </a:r>
          </a:p>
        </p:txBody>
      </p:sp>
      <p:pic>
        <p:nvPicPr>
          <p:cNvPr id="11266" name="Picture 2" descr="See the source image">
            <a:extLst>
              <a:ext uri="{FF2B5EF4-FFF2-40B4-BE49-F238E27FC236}">
                <a16:creationId xmlns:a16="http://schemas.microsoft.com/office/drawing/2014/main" id="{4A2B26AB-470B-4B9F-A318-FB06C741CCC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23279" y="2439232"/>
            <a:ext cx="1359823" cy="135982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4F6CA9BA-B559-40B9-9F02-6AC0968DA40D}"/>
              </a:ext>
            </a:extLst>
          </p:cNvPr>
          <p:cNvCxnSpPr>
            <a:cxnSpLocks/>
          </p:cNvCxnSpPr>
          <p:nvPr/>
        </p:nvCxnSpPr>
        <p:spPr>
          <a:xfrm>
            <a:off x="8713176" y="3333482"/>
            <a:ext cx="1899068" cy="5535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3520012-4489-4BCE-B1F3-EBD1FE98DA6A}"/>
              </a:ext>
            </a:extLst>
          </p:cNvPr>
          <p:cNvCxnSpPr>
            <a:cxnSpLocks/>
          </p:cNvCxnSpPr>
          <p:nvPr/>
        </p:nvCxnSpPr>
        <p:spPr>
          <a:xfrm flipV="1">
            <a:off x="8676577" y="3539772"/>
            <a:ext cx="2020695" cy="10929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E1D1CE7-0195-496F-BAAA-18C3CB796C2A}"/>
              </a:ext>
            </a:extLst>
          </p:cNvPr>
          <p:cNvCxnSpPr>
            <a:cxnSpLocks/>
          </p:cNvCxnSpPr>
          <p:nvPr/>
        </p:nvCxnSpPr>
        <p:spPr>
          <a:xfrm flipV="1">
            <a:off x="8713176" y="3620624"/>
            <a:ext cx="2105758" cy="33838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BBA7F19-48C2-455C-BD40-234470C6D293}"/>
              </a:ext>
            </a:extLst>
          </p:cNvPr>
          <p:cNvSpPr txBox="1"/>
          <p:nvPr/>
        </p:nvSpPr>
        <p:spPr>
          <a:xfrm>
            <a:off x="7592157" y="3119143"/>
            <a:ext cx="1358412" cy="369332"/>
          </a:xfrm>
          <a:prstGeom prst="rect">
            <a:avLst/>
          </a:prstGeom>
          <a:noFill/>
        </p:spPr>
        <p:txBody>
          <a:bodyPr wrap="square" rtlCol="0">
            <a:spAutoFit/>
          </a:bodyPr>
          <a:lstStyle/>
          <a:p>
            <a:r>
              <a:rPr lang="en-SG" dirty="0"/>
              <a:t>Terminal 1</a:t>
            </a:r>
          </a:p>
        </p:txBody>
      </p:sp>
      <p:sp>
        <p:nvSpPr>
          <p:cNvPr id="15" name="TextBox 14">
            <a:extLst>
              <a:ext uri="{FF2B5EF4-FFF2-40B4-BE49-F238E27FC236}">
                <a16:creationId xmlns:a16="http://schemas.microsoft.com/office/drawing/2014/main" id="{8E6370C0-E8DB-4E5C-BEB0-AEB6D101F80B}"/>
              </a:ext>
            </a:extLst>
          </p:cNvPr>
          <p:cNvSpPr txBox="1"/>
          <p:nvPr/>
        </p:nvSpPr>
        <p:spPr>
          <a:xfrm>
            <a:off x="7592157" y="3774343"/>
            <a:ext cx="1358412" cy="369332"/>
          </a:xfrm>
          <a:prstGeom prst="rect">
            <a:avLst/>
          </a:prstGeom>
          <a:noFill/>
        </p:spPr>
        <p:txBody>
          <a:bodyPr wrap="square" rtlCol="0">
            <a:spAutoFit/>
          </a:bodyPr>
          <a:lstStyle/>
          <a:p>
            <a:r>
              <a:rPr lang="en-SG" dirty="0"/>
              <a:t>Terminal 2</a:t>
            </a:r>
          </a:p>
        </p:txBody>
      </p:sp>
      <p:cxnSp>
        <p:nvCxnSpPr>
          <p:cNvPr id="26" name="Straight Connector 25">
            <a:extLst>
              <a:ext uri="{FF2B5EF4-FFF2-40B4-BE49-F238E27FC236}">
                <a16:creationId xmlns:a16="http://schemas.microsoft.com/office/drawing/2014/main" id="{50C66115-DB47-48B3-A6DC-4ED970A0A6F8}"/>
              </a:ext>
            </a:extLst>
          </p:cNvPr>
          <p:cNvCxnSpPr/>
          <p:nvPr/>
        </p:nvCxnSpPr>
        <p:spPr>
          <a:xfrm>
            <a:off x="2780365" y="2439232"/>
            <a:ext cx="0" cy="81328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7" name="Picture 2" descr="See the source image">
            <a:extLst>
              <a:ext uri="{FF2B5EF4-FFF2-40B4-BE49-F238E27FC236}">
                <a16:creationId xmlns:a16="http://schemas.microsoft.com/office/drawing/2014/main" id="{29B5BC41-54A3-4CD0-AFE7-F8170A8FC52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rot="5400000">
            <a:off x="1239693" y="4054432"/>
            <a:ext cx="3081344" cy="773533"/>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a:extLst>
              <a:ext uri="{FF2B5EF4-FFF2-40B4-BE49-F238E27FC236}">
                <a16:creationId xmlns:a16="http://schemas.microsoft.com/office/drawing/2014/main" id="{287AB4B6-4E32-4FD3-8050-F6E2E198363A}"/>
              </a:ext>
            </a:extLst>
          </p:cNvPr>
          <p:cNvCxnSpPr/>
          <p:nvPr/>
        </p:nvCxnSpPr>
        <p:spPr>
          <a:xfrm>
            <a:off x="2771573" y="5717564"/>
            <a:ext cx="0" cy="81328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123BAD65-F210-4CC0-8B89-901EEC66A9BC}"/>
                  </a:ext>
                </a:extLst>
              </p:cNvPr>
              <p:cNvSpPr txBox="1"/>
              <p:nvPr/>
            </p:nvSpPr>
            <p:spPr>
              <a:xfrm>
                <a:off x="7762287" y="4681160"/>
                <a:ext cx="1897635" cy="84087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SG" b="0" i="1" smtClean="0">
                              <a:latin typeface="Cambria Math" panose="02040503050406030204" pitchFamily="18" charset="0"/>
                            </a:rPr>
                          </m:ctrlPr>
                        </m:fPr>
                        <m:num>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2</m:t>
                              </m:r>
                            </m:sub>
                          </m:sSub>
                        </m:num>
                        <m:den>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1</m:t>
                              </m:r>
                            </m:sub>
                          </m:sSub>
                          <m:r>
                            <a:rPr lang="en-SG" b="0" i="1" smtClean="0">
                              <a:latin typeface="Cambria Math" panose="02040503050406030204" pitchFamily="18" charset="0"/>
                            </a:rPr>
                            <m:t>+</m:t>
                          </m:r>
                          <m:r>
                            <a:rPr lang="en-SG" b="0" i="1" smtClean="0">
                              <a:latin typeface="Cambria Math" panose="02040503050406030204" pitchFamily="18" charset="0"/>
                            </a:rPr>
                            <m:t>𝑅</m:t>
                          </m:r>
                        </m:den>
                      </m:f>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𝑖𝑛</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𝑜𝑢𝑡</m:t>
                          </m:r>
                        </m:sub>
                      </m:sSub>
                    </m:oMath>
                  </m:oMathPara>
                </a14:m>
                <a:endParaRPr lang="en-SG" b="0" dirty="0"/>
              </a:p>
              <a:p>
                <a:endParaRPr lang="en-SG" dirty="0"/>
              </a:p>
            </p:txBody>
          </p:sp>
        </mc:Choice>
        <mc:Fallback>
          <p:sp>
            <p:nvSpPr>
              <p:cNvPr id="31" name="TextBox 30">
                <a:extLst>
                  <a:ext uri="{FF2B5EF4-FFF2-40B4-BE49-F238E27FC236}">
                    <a16:creationId xmlns:a16="http://schemas.microsoft.com/office/drawing/2014/main" id="{123BAD65-F210-4CC0-8B89-901EEC66A9BC}"/>
                  </a:ext>
                </a:extLst>
              </p:cNvPr>
              <p:cNvSpPr txBox="1">
                <a:spLocks noRot="1" noChangeAspect="1" noMove="1" noResize="1" noEditPoints="1" noAdjustHandles="1" noChangeArrowheads="1" noChangeShapeType="1" noTextEdit="1"/>
              </p:cNvSpPr>
              <p:nvPr/>
            </p:nvSpPr>
            <p:spPr>
              <a:xfrm>
                <a:off x="7762287" y="4681160"/>
                <a:ext cx="1897635" cy="840871"/>
              </a:xfrm>
              <a:prstGeom prst="rect">
                <a:avLst/>
              </a:prstGeom>
              <a:blipFill>
                <a:blip r:embed="rId4"/>
                <a:stretch>
                  <a:fillRect/>
                </a:stretch>
              </a:blipFill>
            </p:spPr>
            <p:txBody>
              <a:bodyPr/>
              <a:lstStyle/>
              <a:p>
                <a:r>
                  <a:rPr lang="en-SG">
                    <a:noFill/>
                  </a:rPr>
                  <a:t> </a:t>
                </a:r>
              </a:p>
            </p:txBody>
          </p:sp>
        </mc:Fallback>
      </mc:AlternateContent>
      <p:cxnSp>
        <p:nvCxnSpPr>
          <p:cNvPr id="32" name="Straight Arrow Connector 31">
            <a:extLst>
              <a:ext uri="{FF2B5EF4-FFF2-40B4-BE49-F238E27FC236}">
                <a16:creationId xmlns:a16="http://schemas.microsoft.com/office/drawing/2014/main" id="{09099B8D-BD26-4E6C-9F9C-6F255ED479C0}"/>
              </a:ext>
            </a:extLst>
          </p:cNvPr>
          <p:cNvCxnSpPr>
            <a:cxnSpLocks/>
          </p:cNvCxnSpPr>
          <p:nvPr/>
        </p:nvCxnSpPr>
        <p:spPr>
          <a:xfrm flipH="1" flipV="1">
            <a:off x="3200691" y="4629150"/>
            <a:ext cx="1490005" cy="439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8AB8256-8078-483C-ABF3-9278523BAD69}"/>
              </a:ext>
            </a:extLst>
          </p:cNvPr>
          <p:cNvSpPr txBox="1"/>
          <p:nvPr/>
        </p:nvSpPr>
        <p:spPr>
          <a:xfrm>
            <a:off x="7216082" y="3418514"/>
            <a:ext cx="2290801" cy="369332"/>
          </a:xfrm>
          <a:prstGeom prst="rect">
            <a:avLst/>
          </a:prstGeom>
          <a:noFill/>
        </p:spPr>
        <p:txBody>
          <a:bodyPr wrap="square" rtlCol="0">
            <a:spAutoFit/>
          </a:bodyPr>
          <a:lstStyle/>
          <a:p>
            <a:pPr algn="ctr"/>
            <a:r>
              <a:rPr lang="en-SG" dirty="0"/>
              <a:t>wiper</a:t>
            </a:r>
          </a:p>
        </p:txBody>
      </p:sp>
      <p:sp>
        <p:nvSpPr>
          <p:cNvPr id="36" name="TextBox 35">
            <a:extLst>
              <a:ext uri="{FF2B5EF4-FFF2-40B4-BE49-F238E27FC236}">
                <a16:creationId xmlns:a16="http://schemas.microsoft.com/office/drawing/2014/main" id="{041DD06F-BE28-437B-BEF8-0CFEC8A05CEB}"/>
              </a:ext>
            </a:extLst>
          </p:cNvPr>
          <p:cNvSpPr txBox="1"/>
          <p:nvPr/>
        </p:nvSpPr>
        <p:spPr>
          <a:xfrm>
            <a:off x="4710291" y="4441198"/>
            <a:ext cx="2088173" cy="369332"/>
          </a:xfrm>
          <a:prstGeom prst="rect">
            <a:avLst/>
          </a:prstGeom>
          <a:noFill/>
        </p:spPr>
        <p:txBody>
          <a:bodyPr wrap="square" rtlCol="0">
            <a:spAutoFit/>
          </a:bodyPr>
          <a:lstStyle/>
          <a:p>
            <a:r>
              <a:rPr lang="en-SG" dirty="0" err="1"/>
              <a:t>Vout</a:t>
            </a:r>
            <a:r>
              <a:rPr lang="en-SG" dirty="0"/>
              <a:t> (wiper)</a:t>
            </a:r>
          </a:p>
        </p:txBody>
      </p:sp>
      <p:sp>
        <p:nvSpPr>
          <p:cNvPr id="37" name="TextBox 36">
            <a:extLst>
              <a:ext uri="{FF2B5EF4-FFF2-40B4-BE49-F238E27FC236}">
                <a16:creationId xmlns:a16="http://schemas.microsoft.com/office/drawing/2014/main" id="{C34C7FFD-739F-4A7F-9AF4-B8F6AC32824C}"/>
              </a:ext>
            </a:extLst>
          </p:cNvPr>
          <p:cNvSpPr txBox="1"/>
          <p:nvPr/>
        </p:nvSpPr>
        <p:spPr>
          <a:xfrm>
            <a:off x="2780365" y="2228850"/>
            <a:ext cx="2088173" cy="369332"/>
          </a:xfrm>
          <a:prstGeom prst="rect">
            <a:avLst/>
          </a:prstGeom>
          <a:noFill/>
        </p:spPr>
        <p:txBody>
          <a:bodyPr wrap="square" rtlCol="0">
            <a:spAutoFit/>
          </a:bodyPr>
          <a:lstStyle/>
          <a:p>
            <a:r>
              <a:rPr lang="en-SG" dirty="0"/>
              <a:t>Vin (terminal 1)</a:t>
            </a:r>
          </a:p>
        </p:txBody>
      </p:sp>
      <p:sp>
        <p:nvSpPr>
          <p:cNvPr id="38" name="TextBox 37">
            <a:extLst>
              <a:ext uri="{FF2B5EF4-FFF2-40B4-BE49-F238E27FC236}">
                <a16:creationId xmlns:a16="http://schemas.microsoft.com/office/drawing/2014/main" id="{3275D5BA-3BBF-4224-81A5-04AB131D33F1}"/>
              </a:ext>
            </a:extLst>
          </p:cNvPr>
          <p:cNvSpPr txBox="1"/>
          <p:nvPr/>
        </p:nvSpPr>
        <p:spPr>
          <a:xfrm>
            <a:off x="2838450" y="6158769"/>
            <a:ext cx="2088173" cy="369332"/>
          </a:xfrm>
          <a:prstGeom prst="rect">
            <a:avLst/>
          </a:prstGeom>
          <a:noFill/>
        </p:spPr>
        <p:txBody>
          <a:bodyPr wrap="square" rtlCol="0">
            <a:spAutoFit/>
          </a:bodyPr>
          <a:lstStyle/>
          <a:p>
            <a:r>
              <a:rPr lang="en-SG" dirty="0"/>
              <a:t>GND (terminal 2) </a:t>
            </a:r>
          </a:p>
        </p:txBody>
      </p:sp>
      <p:cxnSp>
        <p:nvCxnSpPr>
          <p:cNvPr id="40" name="Straight Arrow Connector 39">
            <a:extLst>
              <a:ext uri="{FF2B5EF4-FFF2-40B4-BE49-F238E27FC236}">
                <a16:creationId xmlns:a16="http://schemas.microsoft.com/office/drawing/2014/main" id="{E44F7A5E-B762-40FB-9860-560BCE199809}"/>
              </a:ext>
            </a:extLst>
          </p:cNvPr>
          <p:cNvCxnSpPr>
            <a:cxnSpLocks/>
          </p:cNvCxnSpPr>
          <p:nvPr/>
        </p:nvCxnSpPr>
        <p:spPr>
          <a:xfrm>
            <a:off x="9086979" y="2803319"/>
            <a:ext cx="1899068" cy="5535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6369E6A-6342-41F4-B0D1-6CB0EE7F3545}"/>
              </a:ext>
            </a:extLst>
          </p:cNvPr>
          <p:cNvSpPr txBox="1"/>
          <p:nvPr/>
        </p:nvSpPr>
        <p:spPr>
          <a:xfrm>
            <a:off x="8396717" y="2600126"/>
            <a:ext cx="1358412" cy="369332"/>
          </a:xfrm>
          <a:prstGeom prst="rect">
            <a:avLst/>
          </a:prstGeom>
          <a:noFill/>
        </p:spPr>
        <p:txBody>
          <a:bodyPr wrap="square" rtlCol="0">
            <a:spAutoFit/>
          </a:bodyPr>
          <a:lstStyle/>
          <a:p>
            <a:r>
              <a:rPr lang="en-SG" dirty="0"/>
              <a:t>Knob</a:t>
            </a:r>
          </a:p>
        </p:txBody>
      </p:sp>
      <p:sp>
        <p:nvSpPr>
          <p:cNvPr id="42" name="TextBox 41">
            <a:extLst>
              <a:ext uri="{FF2B5EF4-FFF2-40B4-BE49-F238E27FC236}">
                <a16:creationId xmlns:a16="http://schemas.microsoft.com/office/drawing/2014/main" id="{950F1269-15FD-446B-B14D-2FF8F90275E5}"/>
              </a:ext>
            </a:extLst>
          </p:cNvPr>
          <p:cNvSpPr txBox="1"/>
          <p:nvPr/>
        </p:nvSpPr>
        <p:spPr>
          <a:xfrm>
            <a:off x="1657374" y="3647144"/>
            <a:ext cx="897642" cy="369332"/>
          </a:xfrm>
          <a:prstGeom prst="rect">
            <a:avLst/>
          </a:prstGeom>
          <a:noFill/>
        </p:spPr>
        <p:txBody>
          <a:bodyPr wrap="square" rtlCol="0">
            <a:spAutoFit/>
          </a:bodyPr>
          <a:lstStyle/>
          <a:p>
            <a:r>
              <a:rPr lang="en-SG" dirty="0"/>
              <a:t>R1</a:t>
            </a:r>
          </a:p>
        </p:txBody>
      </p:sp>
      <p:sp>
        <p:nvSpPr>
          <p:cNvPr id="43" name="TextBox 42">
            <a:extLst>
              <a:ext uri="{FF2B5EF4-FFF2-40B4-BE49-F238E27FC236}">
                <a16:creationId xmlns:a16="http://schemas.microsoft.com/office/drawing/2014/main" id="{EC01957D-7E0F-4974-9297-168A4059B0D1}"/>
              </a:ext>
            </a:extLst>
          </p:cNvPr>
          <p:cNvSpPr txBox="1"/>
          <p:nvPr/>
        </p:nvSpPr>
        <p:spPr>
          <a:xfrm>
            <a:off x="1657374" y="4916929"/>
            <a:ext cx="897642" cy="369332"/>
          </a:xfrm>
          <a:prstGeom prst="rect">
            <a:avLst/>
          </a:prstGeom>
          <a:noFill/>
        </p:spPr>
        <p:txBody>
          <a:bodyPr wrap="square" rtlCol="0">
            <a:spAutoFit/>
          </a:bodyPr>
          <a:lstStyle/>
          <a:p>
            <a:r>
              <a:rPr lang="en-SG" dirty="0"/>
              <a:t>R2</a:t>
            </a:r>
          </a:p>
        </p:txBody>
      </p:sp>
    </p:spTree>
    <p:extLst>
      <p:ext uri="{BB962C8B-B14F-4D97-AF65-F5344CB8AC3E}">
        <p14:creationId xmlns:p14="http://schemas.microsoft.com/office/powerpoint/2010/main" val="25369191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6F66-7C6A-4E56-9F3A-CFF3AECD7073}"/>
              </a:ext>
            </a:extLst>
          </p:cNvPr>
          <p:cNvSpPr>
            <a:spLocks noGrp="1"/>
          </p:cNvSpPr>
          <p:nvPr>
            <p:ph type="title"/>
          </p:nvPr>
        </p:nvSpPr>
        <p:spPr/>
        <p:txBody>
          <a:bodyPr/>
          <a:lstStyle/>
          <a:p>
            <a:r>
              <a:rPr lang="en-SG" dirty="0"/>
              <a:t>Potentiometer in relation to voltage divider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D17BAE5-A76A-4845-BCEE-BD49D84ABF01}"/>
                  </a:ext>
                </a:extLst>
              </p:cNvPr>
              <p:cNvSpPr>
                <a:spLocks noGrp="1"/>
              </p:cNvSpPr>
              <p:nvPr>
                <p:ph idx="1"/>
              </p:nvPr>
            </p:nvSpPr>
            <p:spPr/>
            <p:txBody>
              <a:bodyPr>
                <a:normAutofit/>
              </a:bodyPr>
              <a:lstStyle/>
              <a:p>
                <a:r>
                  <a:rPr lang="en-SG" sz="1800" dirty="0"/>
                  <a:t>Turning the knob moves  the wiper and thus determines the size of </a:t>
                </a:r>
                <a14:m>
                  <m:oMath xmlns:m="http://schemas.openxmlformats.org/officeDocument/2006/math">
                    <m:sSub>
                      <m:sSubPr>
                        <m:ctrlPr>
                          <a:rPr lang="en-SG" sz="1800" i="1">
                            <a:latin typeface="Cambria Math" panose="02040503050406030204" pitchFamily="18" charset="0"/>
                          </a:rPr>
                        </m:ctrlPr>
                      </m:sSubPr>
                      <m:e>
                        <m:r>
                          <a:rPr lang="en-SG" sz="1800" i="1">
                            <a:latin typeface="Cambria Math" panose="02040503050406030204" pitchFamily="18" charset="0"/>
                          </a:rPr>
                          <m:t>𝑅</m:t>
                        </m:r>
                      </m:e>
                      <m:sub>
                        <m:r>
                          <a:rPr lang="en-SG" sz="1800" i="1">
                            <a:latin typeface="Cambria Math" panose="02040503050406030204" pitchFamily="18" charset="0"/>
                          </a:rPr>
                          <m:t>2</m:t>
                        </m:r>
                      </m:sub>
                    </m:sSub>
                  </m:oMath>
                </a14:m>
                <a:r>
                  <a:rPr lang="en-SG" sz="1800" dirty="0"/>
                  <a:t> and hence what </a:t>
                </a:r>
                <a14:m>
                  <m:oMath xmlns:m="http://schemas.openxmlformats.org/officeDocument/2006/math">
                    <m:sSub>
                      <m:sSubPr>
                        <m:ctrlPr>
                          <a:rPr lang="en-SG" sz="1800" b="0" i="1" smtClean="0">
                            <a:latin typeface="Cambria Math" panose="02040503050406030204" pitchFamily="18" charset="0"/>
                          </a:rPr>
                        </m:ctrlPr>
                      </m:sSubPr>
                      <m:e>
                        <m:r>
                          <a:rPr lang="en-SG" sz="1800" b="0" i="1" smtClean="0">
                            <a:latin typeface="Cambria Math" panose="02040503050406030204" pitchFamily="18" charset="0"/>
                          </a:rPr>
                          <m:t>𝑉</m:t>
                        </m:r>
                      </m:e>
                      <m:sub>
                        <m:r>
                          <a:rPr lang="en-SG" sz="1800" b="0" i="1" smtClean="0">
                            <a:latin typeface="Cambria Math" panose="02040503050406030204" pitchFamily="18" charset="0"/>
                          </a:rPr>
                          <m:t>𝑜𝑢𝑡</m:t>
                        </m:r>
                      </m:sub>
                    </m:sSub>
                  </m:oMath>
                </a14:m>
                <a:r>
                  <a:rPr lang="en-SG" dirty="0"/>
                  <a:t> </a:t>
                </a:r>
                <a:r>
                  <a:rPr lang="en-SG" sz="1800" dirty="0"/>
                  <a:t>is </a:t>
                </a:r>
              </a:p>
            </p:txBody>
          </p:sp>
        </mc:Choice>
        <mc:Fallback>
          <p:sp>
            <p:nvSpPr>
              <p:cNvPr id="3" name="Content Placeholder 2">
                <a:extLst>
                  <a:ext uri="{FF2B5EF4-FFF2-40B4-BE49-F238E27FC236}">
                    <a16:creationId xmlns:a16="http://schemas.microsoft.com/office/drawing/2014/main" id="{ED17BAE5-A76A-4845-BCEE-BD49D84ABF01}"/>
                  </a:ext>
                </a:extLst>
              </p:cNvPr>
              <p:cNvSpPr>
                <a:spLocks noGrp="1" noRot="1" noChangeAspect="1" noMove="1" noResize="1" noEditPoints="1" noAdjustHandles="1" noChangeArrowheads="1" noChangeShapeType="1" noTextEdit="1"/>
              </p:cNvSpPr>
              <p:nvPr>
                <p:ph idx="1"/>
              </p:nvPr>
            </p:nvSpPr>
            <p:spPr>
              <a:blipFill>
                <a:blip r:embed="rId2"/>
                <a:stretch>
                  <a:fillRect l="-406"/>
                </a:stretch>
              </a:blipFill>
            </p:spPr>
            <p:txBody>
              <a:bodyPr/>
              <a:lstStyle/>
              <a:p>
                <a:r>
                  <a:rPr lang="en-SG">
                    <a:noFill/>
                  </a:rPr>
                  <a:t> </a:t>
                </a:r>
              </a:p>
            </p:txBody>
          </p:sp>
        </mc:Fallback>
      </mc:AlternateContent>
      <p:pic>
        <p:nvPicPr>
          <p:cNvPr id="11266" name="Picture 2" descr="See the source image">
            <a:extLst>
              <a:ext uri="{FF2B5EF4-FFF2-40B4-BE49-F238E27FC236}">
                <a16:creationId xmlns:a16="http://schemas.microsoft.com/office/drawing/2014/main" id="{4A2B26AB-470B-4B9F-A318-FB06C741CC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3279" y="2439232"/>
            <a:ext cx="1359823" cy="135982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4F6CA9BA-B559-40B9-9F02-6AC0968DA40D}"/>
              </a:ext>
            </a:extLst>
          </p:cNvPr>
          <p:cNvCxnSpPr>
            <a:cxnSpLocks/>
          </p:cNvCxnSpPr>
          <p:nvPr/>
        </p:nvCxnSpPr>
        <p:spPr>
          <a:xfrm>
            <a:off x="8713176" y="3333482"/>
            <a:ext cx="1899068" cy="5535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3520012-4489-4BCE-B1F3-EBD1FE98DA6A}"/>
              </a:ext>
            </a:extLst>
          </p:cNvPr>
          <p:cNvCxnSpPr>
            <a:cxnSpLocks/>
          </p:cNvCxnSpPr>
          <p:nvPr/>
        </p:nvCxnSpPr>
        <p:spPr>
          <a:xfrm flipV="1">
            <a:off x="8676577" y="3539772"/>
            <a:ext cx="2020695" cy="10929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E1D1CE7-0195-496F-BAAA-18C3CB796C2A}"/>
              </a:ext>
            </a:extLst>
          </p:cNvPr>
          <p:cNvCxnSpPr>
            <a:cxnSpLocks/>
          </p:cNvCxnSpPr>
          <p:nvPr/>
        </p:nvCxnSpPr>
        <p:spPr>
          <a:xfrm flipV="1">
            <a:off x="8713176" y="3620624"/>
            <a:ext cx="2105758" cy="33838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BBA7F19-48C2-455C-BD40-234470C6D293}"/>
              </a:ext>
            </a:extLst>
          </p:cNvPr>
          <p:cNvSpPr txBox="1"/>
          <p:nvPr/>
        </p:nvSpPr>
        <p:spPr>
          <a:xfrm>
            <a:off x="7592157" y="3119143"/>
            <a:ext cx="1358412" cy="369332"/>
          </a:xfrm>
          <a:prstGeom prst="rect">
            <a:avLst/>
          </a:prstGeom>
          <a:noFill/>
        </p:spPr>
        <p:txBody>
          <a:bodyPr wrap="square" rtlCol="0">
            <a:spAutoFit/>
          </a:bodyPr>
          <a:lstStyle/>
          <a:p>
            <a:r>
              <a:rPr lang="en-SG" dirty="0"/>
              <a:t>Terminal 1</a:t>
            </a:r>
          </a:p>
        </p:txBody>
      </p:sp>
      <p:sp>
        <p:nvSpPr>
          <p:cNvPr id="15" name="TextBox 14">
            <a:extLst>
              <a:ext uri="{FF2B5EF4-FFF2-40B4-BE49-F238E27FC236}">
                <a16:creationId xmlns:a16="http://schemas.microsoft.com/office/drawing/2014/main" id="{8E6370C0-E8DB-4E5C-BEB0-AEB6D101F80B}"/>
              </a:ext>
            </a:extLst>
          </p:cNvPr>
          <p:cNvSpPr txBox="1"/>
          <p:nvPr/>
        </p:nvSpPr>
        <p:spPr>
          <a:xfrm>
            <a:off x="7592157" y="3774343"/>
            <a:ext cx="1358412" cy="369332"/>
          </a:xfrm>
          <a:prstGeom prst="rect">
            <a:avLst/>
          </a:prstGeom>
          <a:noFill/>
        </p:spPr>
        <p:txBody>
          <a:bodyPr wrap="square" rtlCol="0">
            <a:spAutoFit/>
          </a:bodyPr>
          <a:lstStyle/>
          <a:p>
            <a:r>
              <a:rPr lang="en-SG" dirty="0"/>
              <a:t>Terminal 2</a:t>
            </a:r>
          </a:p>
        </p:txBody>
      </p:sp>
      <p:cxnSp>
        <p:nvCxnSpPr>
          <p:cNvPr id="26" name="Straight Connector 25">
            <a:extLst>
              <a:ext uri="{FF2B5EF4-FFF2-40B4-BE49-F238E27FC236}">
                <a16:creationId xmlns:a16="http://schemas.microsoft.com/office/drawing/2014/main" id="{50C66115-DB47-48B3-A6DC-4ED970A0A6F8}"/>
              </a:ext>
            </a:extLst>
          </p:cNvPr>
          <p:cNvCxnSpPr/>
          <p:nvPr/>
        </p:nvCxnSpPr>
        <p:spPr>
          <a:xfrm>
            <a:off x="2780365" y="2439232"/>
            <a:ext cx="0" cy="81328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7" name="Picture 2" descr="See the source image">
            <a:extLst>
              <a:ext uri="{FF2B5EF4-FFF2-40B4-BE49-F238E27FC236}">
                <a16:creationId xmlns:a16="http://schemas.microsoft.com/office/drawing/2014/main" id="{29B5BC41-54A3-4CD0-AFE7-F8170A8FC52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rot="5400000">
            <a:off x="1239693" y="4054432"/>
            <a:ext cx="3081344" cy="773533"/>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a:extLst>
              <a:ext uri="{FF2B5EF4-FFF2-40B4-BE49-F238E27FC236}">
                <a16:creationId xmlns:a16="http://schemas.microsoft.com/office/drawing/2014/main" id="{287AB4B6-4E32-4FD3-8050-F6E2E198363A}"/>
              </a:ext>
            </a:extLst>
          </p:cNvPr>
          <p:cNvCxnSpPr/>
          <p:nvPr/>
        </p:nvCxnSpPr>
        <p:spPr>
          <a:xfrm>
            <a:off x="2771573" y="5717564"/>
            <a:ext cx="0" cy="81328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123BAD65-F210-4CC0-8B89-901EEC66A9BC}"/>
                  </a:ext>
                </a:extLst>
              </p:cNvPr>
              <p:cNvSpPr txBox="1"/>
              <p:nvPr/>
            </p:nvSpPr>
            <p:spPr>
              <a:xfrm>
                <a:off x="7762287" y="4681160"/>
                <a:ext cx="1897635" cy="8408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SG" b="0" i="1" smtClean="0">
                              <a:latin typeface="Cambria Math" panose="02040503050406030204" pitchFamily="18" charset="0"/>
                            </a:rPr>
                          </m:ctrlPr>
                        </m:fPr>
                        <m:num>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2</m:t>
                              </m:r>
                            </m:sub>
                          </m:sSub>
                        </m:num>
                        <m:den>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1</m:t>
                              </m:r>
                            </m:sub>
                          </m:sSub>
                          <m:r>
                            <a:rPr lang="en-SG" b="0" i="1" smtClean="0">
                              <a:latin typeface="Cambria Math" panose="02040503050406030204" pitchFamily="18" charset="0"/>
                            </a:rPr>
                            <m:t>+</m:t>
                          </m:r>
                          <m:r>
                            <a:rPr lang="en-SG" b="0" i="1" smtClean="0">
                              <a:latin typeface="Cambria Math" panose="02040503050406030204" pitchFamily="18" charset="0"/>
                            </a:rPr>
                            <m:t>𝑅</m:t>
                          </m:r>
                        </m:den>
                      </m:f>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𝑖𝑛</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𝑜𝑢𝑡</m:t>
                          </m:r>
                        </m:sub>
                      </m:sSub>
                    </m:oMath>
                  </m:oMathPara>
                </a14:m>
                <a:endParaRPr lang="en-SG" b="0" dirty="0"/>
              </a:p>
              <a:p>
                <a:endParaRPr lang="en-SG" dirty="0"/>
              </a:p>
            </p:txBody>
          </p:sp>
        </mc:Choice>
        <mc:Fallback>
          <p:sp>
            <p:nvSpPr>
              <p:cNvPr id="31" name="TextBox 30">
                <a:extLst>
                  <a:ext uri="{FF2B5EF4-FFF2-40B4-BE49-F238E27FC236}">
                    <a16:creationId xmlns:a16="http://schemas.microsoft.com/office/drawing/2014/main" id="{123BAD65-F210-4CC0-8B89-901EEC66A9BC}"/>
                  </a:ext>
                </a:extLst>
              </p:cNvPr>
              <p:cNvSpPr txBox="1">
                <a:spLocks noRot="1" noChangeAspect="1" noMove="1" noResize="1" noEditPoints="1" noAdjustHandles="1" noChangeArrowheads="1" noChangeShapeType="1" noTextEdit="1"/>
              </p:cNvSpPr>
              <p:nvPr/>
            </p:nvSpPr>
            <p:spPr>
              <a:xfrm>
                <a:off x="7762287" y="4681160"/>
                <a:ext cx="1897635" cy="840871"/>
              </a:xfrm>
              <a:prstGeom prst="rect">
                <a:avLst/>
              </a:prstGeom>
              <a:blipFill>
                <a:blip r:embed="rId5"/>
                <a:stretch>
                  <a:fillRect/>
                </a:stretch>
              </a:blipFill>
            </p:spPr>
            <p:txBody>
              <a:bodyPr/>
              <a:lstStyle/>
              <a:p>
                <a:r>
                  <a:rPr lang="en-SG">
                    <a:noFill/>
                  </a:rPr>
                  <a:t> </a:t>
                </a:r>
              </a:p>
            </p:txBody>
          </p:sp>
        </mc:Fallback>
      </mc:AlternateContent>
      <p:cxnSp>
        <p:nvCxnSpPr>
          <p:cNvPr id="32" name="Straight Arrow Connector 31">
            <a:extLst>
              <a:ext uri="{FF2B5EF4-FFF2-40B4-BE49-F238E27FC236}">
                <a16:creationId xmlns:a16="http://schemas.microsoft.com/office/drawing/2014/main" id="{09099B8D-BD26-4E6C-9F9C-6F255ED479C0}"/>
              </a:ext>
            </a:extLst>
          </p:cNvPr>
          <p:cNvCxnSpPr>
            <a:cxnSpLocks/>
          </p:cNvCxnSpPr>
          <p:nvPr/>
        </p:nvCxnSpPr>
        <p:spPr>
          <a:xfrm flipH="1" flipV="1">
            <a:off x="3193709" y="3959009"/>
            <a:ext cx="1490005" cy="439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8AB8256-8078-483C-ABF3-9278523BAD69}"/>
              </a:ext>
            </a:extLst>
          </p:cNvPr>
          <p:cNvSpPr txBox="1"/>
          <p:nvPr/>
        </p:nvSpPr>
        <p:spPr>
          <a:xfrm>
            <a:off x="7216082" y="3418514"/>
            <a:ext cx="2290801" cy="369332"/>
          </a:xfrm>
          <a:prstGeom prst="rect">
            <a:avLst/>
          </a:prstGeom>
          <a:noFill/>
        </p:spPr>
        <p:txBody>
          <a:bodyPr wrap="square" rtlCol="0">
            <a:spAutoFit/>
          </a:bodyPr>
          <a:lstStyle/>
          <a:p>
            <a:pPr algn="ctr"/>
            <a:r>
              <a:rPr lang="en-SG" dirty="0"/>
              <a:t>wiper</a:t>
            </a:r>
          </a:p>
        </p:txBody>
      </p:sp>
      <p:sp>
        <p:nvSpPr>
          <p:cNvPr id="36" name="TextBox 35">
            <a:extLst>
              <a:ext uri="{FF2B5EF4-FFF2-40B4-BE49-F238E27FC236}">
                <a16:creationId xmlns:a16="http://schemas.microsoft.com/office/drawing/2014/main" id="{041DD06F-BE28-437B-BEF8-0CFEC8A05CEB}"/>
              </a:ext>
            </a:extLst>
          </p:cNvPr>
          <p:cNvSpPr txBox="1"/>
          <p:nvPr/>
        </p:nvSpPr>
        <p:spPr>
          <a:xfrm>
            <a:off x="4737838" y="3762237"/>
            <a:ext cx="2088173" cy="646331"/>
          </a:xfrm>
          <a:prstGeom prst="rect">
            <a:avLst/>
          </a:prstGeom>
          <a:noFill/>
        </p:spPr>
        <p:txBody>
          <a:bodyPr wrap="square" rtlCol="0">
            <a:spAutoFit/>
          </a:bodyPr>
          <a:lstStyle/>
          <a:p>
            <a:r>
              <a:rPr lang="en-SG" dirty="0" err="1"/>
              <a:t>Vout</a:t>
            </a:r>
            <a:r>
              <a:rPr lang="en-SG" dirty="0"/>
              <a:t> (wiper) (increases)</a:t>
            </a:r>
          </a:p>
        </p:txBody>
      </p:sp>
      <p:sp>
        <p:nvSpPr>
          <p:cNvPr id="37" name="TextBox 36">
            <a:extLst>
              <a:ext uri="{FF2B5EF4-FFF2-40B4-BE49-F238E27FC236}">
                <a16:creationId xmlns:a16="http://schemas.microsoft.com/office/drawing/2014/main" id="{C34C7FFD-739F-4A7F-9AF4-B8F6AC32824C}"/>
              </a:ext>
            </a:extLst>
          </p:cNvPr>
          <p:cNvSpPr txBox="1"/>
          <p:nvPr/>
        </p:nvSpPr>
        <p:spPr>
          <a:xfrm>
            <a:off x="2780365" y="2228850"/>
            <a:ext cx="2088173" cy="369332"/>
          </a:xfrm>
          <a:prstGeom prst="rect">
            <a:avLst/>
          </a:prstGeom>
          <a:noFill/>
        </p:spPr>
        <p:txBody>
          <a:bodyPr wrap="square" rtlCol="0">
            <a:spAutoFit/>
          </a:bodyPr>
          <a:lstStyle/>
          <a:p>
            <a:r>
              <a:rPr lang="en-SG" dirty="0"/>
              <a:t>Vin (terminal 1)</a:t>
            </a:r>
          </a:p>
        </p:txBody>
      </p:sp>
      <p:sp>
        <p:nvSpPr>
          <p:cNvPr id="38" name="TextBox 37">
            <a:extLst>
              <a:ext uri="{FF2B5EF4-FFF2-40B4-BE49-F238E27FC236}">
                <a16:creationId xmlns:a16="http://schemas.microsoft.com/office/drawing/2014/main" id="{3275D5BA-3BBF-4224-81A5-04AB131D33F1}"/>
              </a:ext>
            </a:extLst>
          </p:cNvPr>
          <p:cNvSpPr txBox="1"/>
          <p:nvPr/>
        </p:nvSpPr>
        <p:spPr>
          <a:xfrm>
            <a:off x="2838450" y="6158769"/>
            <a:ext cx="2088173" cy="369332"/>
          </a:xfrm>
          <a:prstGeom prst="rect">
            <a:avLst/>
          </a:prstGeom>
          <a:noFill/>
        </p:spPr>
        <p:txBody>
          <a:bodyPr wrap="square" rtlCol="0">
            <a:spAutoFit/>
          </a:bodyPr>
          <a:lstStyle/>
          <a:p>
            <a:r>
              <a:rPr lang="en-SG" dirty="0"/>
              <a:t>GND (terminal 2) </a:t>
            </a:r>
          </a:p>
        </p:txBody>
      </p:sp>
      <p:cxnSp>
        <p:nvCxnSpPr>
          <p:cNvPr id="19" name="Straight Arrow Connector 18">
            <a:extLst>
              <a:ext uri="{FF2B5EF4-FFF2-40B4-BE49-F238E27FC236}">
                <a16:creationId xmlns:a16="http://schemas.microsoft.com/office/drawing/2014/main" id="{0E0F2502-B833-453B-9D90-BBA3E11FC704}"/>
              </a:ext>
            </a:extLst>
          </p:cNvPr>
          <p:cNvCxnSpPr>
            <a:cxnSpLocks/>
          </p:cNvCxnSpPr>
          <p:nvPr/>
        </p:nvCxnSpPr>
        <p:spPr>
          <a:xfrm>
            <a:off x="9086979" y="2803319"/>
            <a:ext cx="1899068" cy="5535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235858C-D838-47CA-9865-F7F92F35CA45}"/>
              </a:ext>
            </a:extLst>
          </p:cNvPr>
          <p:cNvSpPr txBox="1"/>
          <p:nvPr/>
        </p:nvSpPr>
        <p:spPr>
          <a:xfrm>
            <a:off x="8396717" y="2600126"/>
            <a:ext cx="1358412" cy="369332"/>
          </a:xfrm>
          <a:prstGeom prst="rect">
            <a:avLst/>
          </a:prstGeom>
          <a:noFill/>
        </p:spPr>
        <p:txBody>
          <a:bodyPr wrap="square" rtlCol="0">
            <a:spAutoFit/>
          </a:bodyPr>
          <a:lstStyle/>
          <a:p>
            <a:r>
              <a:rPr lang="en-SG" dirty="0"/>
              <a:t>Knob</a:t>
            </a:r>
          </a:p>
        </p:txBody>
      </p:sp>
      <p:sp>
        <p:nvSpPr>
          <p:cNvPr id="21" name="TextBox 20">
            <a:extLst>
              <a:ext uri="{FF2B5EF4-FFF2-40B4-BE49-F238E27FC236}">
                <a16:creationId xmlns:a16="http://schemas.microsoft.com/office/drawing/2014/main" id="{AFEDC099-B4C6-4649-825A-45C780F6E57F}"/>
              </a:ext>
            </a:extLst>
          </p:cNvPr>
          <p:cNvSpPr txBox="1"/>
          <p:nvPr/>
        </p:nvSpPr>
        <p:spPr>
          <a:xfrm>
            <a:off x="1737070" y="3308467"/>
            <a:ext cx="897642" cy="261610"/>
          </a:xfrm>
          <a:prstGeom prst="rect">
            <a:avLst/>
          </a:prstGeom>
          <a:noFill/>
        </p:spPr>
        <p:txBody>
          <a:bodyPr wrap="square" rtlCol="0">
            <a:spAutoFit/>
          </a:bodyPr>
          <a:lstStyle/>
          <a:p>
            <a:r>
              <a:rPr lang="en-SG" sz="1050" dirty="0"/>
              <a:t>R1</a:t>
            </a:r>
          </a:p>
        </p:txBody>
      </p:sp>
      <p:sp>
        <p:nvSpPr>
          <p:cNvPr id="22" name="TextBox 21">
            <a:extLst>
              <a:ext uri="{FF2B5EF4-FFF2-40B4-BE49-F238E27FC236}">
                <a16:creationId xmlns:a16="http://schemas.microsoft.com/office/drawing/2014/main" id="{2610DA53-A3EF-4497-B42C-7B853047DC08}"/>
              </a:ext>
            </a:extLst>
          </p:cNvPr>
          <p:cNvSpPr txBox="1"/>
          <p:nvPr/>
        </p:nvSpPr>
        <p:spPr>
          <a:xfrm>
            <a:off x="1616513" y="4520725"/>
            <a:ext cx="897642" cy="584775"/>
          </a:xfrm>
          <a:prstGeom prst="rect">
            <a:avLst/>
          </a:prstGeom>
          <a:noFill/>
        </p:spPr>
        <p:txBody>
          <a:bodyPr wrap="square" rtlCol="0">
            <a:spAutoFit/>
          </a:bodyPr>
          <a:lstStyle/>
          <a:p>
            <a:r>
              <a:rPr lang="en-SG" sz="3200" dirty="0"/>
              <a:t>R2</a:t>
            </a:r>
          </a:p>
        </p:txBody>
      </p:sp>
    </p:spTree>
    <p:extLst>
      <p:ext uri="{BB962C8B-B14F-4D97-AF65-F5344CB8AC3E}">
        <p14:creationId xmlns:p14="http://schemas.microsoft.com/office/powerpoint/2010/main" val="4262747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073FC4-EE4A-4F58-916F-038440EF9125}"/>
              </a:ext>
            </a:extLst>
          </p:cNvPr>
          <p:cNvPicPr>
            <a:picLocks noChangeAspect="1"/>
          </p:cNvPicPr>
          <p:nvPr/>
        </p:nvPicPr>
        <p:blipFill>
          <a:blip r:embed="rId2"/>
          <a:stretch>
            <a:fillRect/>
          </a:stretch>
        </p:blipFill>
        <p:spPr>
          <a:xfrm>
            <a:off x="1044819" y="1459661"/>
            <a:ext cx="10051073" cy="4970577"/>
          </a:xfrm>
          <a:prstGeom prst="rect">
            <a:avLst/>
          </a:prstGeom>
        </p:spPr>
      </p:pic>
      <p:sp>
        <p:nvSpPr>
          <p:cNvPr id="6" name="Rectangle 5">
            <a:extLst>
              <a:ext uri="{FF2B5EF4-FFF2-40B4-BE49-F238E27FC236}">
                <a16:creationId xmlns:a16="http://schemas.microsoft.com/office/drawing/2014/main" id="{3013FD81-B6DB-4A59-ABA7-CB240FD070B0}"/>
              </a:ext>
            </a:extLst>
          </p:cNvPr>
          <p:cNvSpPr/>
          <p:nvPr/>
        </p:nvSpPr>
        <p:spPr>
          <a:xfrm>
            <a:off x="9046548" y="1456624"/>
            <a:ext cx="2307252" cy="5207679"/>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52FF749E-59B9-406B-B778-2C88DCF29FAB}"/>
              </a:ext>
            </a:extLst>
          </p:cNvPr>
          <p:cNvSpPr txBox="1"/>
          <p:nvPr/>
        </p:nvSpPr>
        <p:spPr>
          <a:xfrm>
            <a:off x="7635383" y="2135856"/>
            <a:ext cx="1411165" cy="646331"/>
          </a:xfrm>
          <a:prstGeom prst="rect">
            <a:avLst/>
          </a:prstGeom>
          <a:noFill/>
        </p:spPr>
        <p:txBody>
          <a:bodyPr wrap="square" rtlCol="0">
            <a:spAutoFit/>
          </a:bodyPr>
          <a:lstStyle/>
          <a:p>
            <a:r>
              <a:rPr lang="en-SG" sz="1200" dirty="0">
                <a:solidFill>
                  <a:schemeClr val="bg1"/>
                </a:solidFill>
              </a:rPr>
              <a:t>Search for Arduino Uno R3 on the right side of the screen </a:t>
            </a:r>
          </a:p>
        </p:txBody>
      </p:sp>
      <p:sp>
        <p:nvSpPr>
          <p:cNvPr id="11" name="Title 1">
            <a:extLst>
              <a:ext uri="{FF2B5EF4-FFF2-40B4-BE49-F238E27FC236}">
                <a16:creationId xmlns:a16="http://schemas.microsoft.com/office/drawing/2014/main" id="{FAA782FD-7D4C-40D2-B67C-84D96D9E7D15}"/>
              </a:ext>
            </a:extLst>
          </p:cNvPr>
          <p:cNvSpPr>
            <a:spLocks noGrp="1"/>
          </p:cNvSpPr>
          <p:nvPr>
            <p:ph type="title"/>
          </p:nvPr>
        </p:nvSpPr>
        <p:spPr>
          <a:xfrm>
            <a:off x="838200" y="365125"/>
            <a:ext cx="10515600" cy="1325563"/>
          </a:xfrm>
        </p:spPr>
        <p:txBody>
          <a:bodyPr>
            <a:normAutofit/>
          </a:bodyPr>
          <a:lstStyle/>
          <a:p>
            <a:r>
              <a:rPr lang="en-SG" sz="4000" dirty="0"/>
              <a:t>Task 1a: Add an Arduino into your environment </a:t>
            </a:r>
          </a:p>
        </p:txBody>
      </p:sp>
    </p:spTree>
    <p:extLst>
      <p:ext uri="{BB962C8B-B14F-4D97-AF65-F5344CB8AC3E}">
        <p14:creationId xmlns:p14="http://schemas.microsoft.com/office/powerpoint/2010/main" val="306485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DBFC-E608-473B-882C-AE6E5A2BB75E}"/>
              </a:ext>
            </a:extLst>
          </p:cNvPr>
          <p:cNvSpPr>
            <a:spLocks noGrp="1"/>
          </p:cNvSpPr>
          <p:nvPr>
            <p:ph type="title"/>
          </p:nvPr>
        </p:nvSpPr>
        <p:spPr/>
        <p:txBody>
          <a:bodyPr/>
          <a:lstStyle/>
          <a:p>
            <a:r>
              <a:rPr lang="en-SG" dirty="0"/>
              <a:t>Task 4a: Connect your potentiometer </a:t>
            </a:r>
          </a:p>
        </p:txBody>
      </p:sp>
      <p:sp>
        <p:nvSpPr>
          <p:cNvPr id="6" name="TextBox 5">
            <a:extLst>
              <a:ext uri="{FF2B5EF4-FFF2-40B4-BE49-F238E27FC236}">
                <a16:creationId xmlns:a16="http://schemas.microsoft.com/office/drawing/2014/main" id="{0130D74F-BE01-45B7-942B-5966768C2D5D}"/>
              </a:ext>
            </a:extLst>
          </p:cNvPr>
          <p:cNvSpPr txBox="1"/>
          <p:nvPr/>
        </p:nvSpPr>
        <p:spPr>
          <a:xfrm>
            <a:off x="6176597" y="1738044"/>
            <a:ext cx="5552341" cy="2031325"/>
          </a:xfrm>
          <a:prstGeom prst="rect">
            <a:avLst/>
          </a:prstGeom>
          <a:noFill/>
        </p:spPr>
        <p:txBody>
          <a:bodyPr wrap="square" rtlCol="0">
            <a:spAutoFit/>
          </a:bodyPr>
          <a:lstStyle/>
          <a:p>
            <a:r>
              <a:rPr lang="en-SG" sz="1800" b="1" u="sng" dirty="0"/>
              <a:t>Connect the  potentiometer</a:t>
            </a:r>
          </a:p>
          <a:p>
            <a:endParaRPr lang="en-SG" sz="1800" b="1" u="sng" dirty="0"/>
          </a:p>
          <a:p>
            <a:r>
              <a:rPr lang="en-SG" sz="1800" dirty="0"/>
              <a:t>Terminal 1 (leftmost) -&gt; 5V </a:t>
            </a:r>
          </a:p>
          <a:p>
            <a:r>
              <a:rPr lang="en-SG" dirty="0"/>
              <a:t>Wiper (middle) -&gt; A0</a:t>
            </a:r>
            <a:endParaRPr lang="en-SG" sz="1800" dirty="0"/>
          </a:p>
          <a:p>
            <a:r>
              <a:rPr lang="en-SG" dirty="0"/>
              <a:t>Terminal 2 (rightmost) -&gt; GND</a:t>
            </a:r>
            <a:endParaRPr lang="en-SG" sz="1800" dirty="0"/>
          </a:p>
          <a:p>
            <a:endParaRPr lang="en-SG" sz="1800" dirty="0"/>
          </a:p>
          <a:p>
            <a:endParaRPr lang="en-SG" sz="1800" dirty="0"/>
          </a:p>
        </p:txBody>
      </p:sp>
      <p:pic>
        <p:nvPicPr>
          <p:cNvPr id="8" name="Picture 7">
            <a:extLst>
              <a:ext uri="{FF2B5EF4-FFF2-40B4-BE49-F238E27FC236}">
                <a16:creationId xmlns:a16="http://schemas.microsoft.com/office/drawing/2014/main" id="{F103E419-F031-4A79-A495-551E4858E63C}"/>
              </a:ext>
            </a:extLst>
          </p:cNvPr>
          <p:cNvPicPr>
            <a:picLocks noChangeAspect="1"/>
          </p:cNvPicPr>
          <p:nvPr/>
        </p:nvPicPr>
        <p:blipFill>
          <a:blip r:embed="rId2"/>
          <a:stretch>
            <a:fillRect/>
          </a:stretch>
        </p:blipFill>
        <p:spPr>
          <a:xfrm>
            <a:off x="1002822" y="1853458"/>
            <a:ext cx="4973571" cy="4293479"/>
          </a:xfrm>
          <a:prstGeom prst="rect">
            <a:avLst/>
          </a:prstGeom>
        </p:spPr>
      </p:pic>
    </p:spTree>
    <p:extLst>
      <p:ext uri="{BB962C8B-B14F-4D97-AF65-F5344CB8AC3E}">
        <p14:creationId xmlns:p14="http://schemas.microsoft.com/office/powerpoint/2010/main" val="1156502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BFAB9-10D0-4F51-8970-26F630A9E6AD}"/>
              </a:ext>
            </a:extLst>
          </p:cNvPr>
          <p:cNvSpPr>
            <a:spLocks noGrp="1"/>
          </p:cNvSpPr>
          <p:nvPr>
            <p:ph type="title"/>
          </p:nvPr>
        </p:nvSpPr>
        <p:spPr/>
        <p:txBody>
          <a:bodyPr/>
          <a:lstStyle/>
          <a:p>
            <a:r>
              <a:rPr lang="en-SG" dirty="0" err="1"/>
              <a:t>analogRead</a:t>
            </a:r>
            <a:r>
              <a:rPr lang="en-SG" dirty="0"/>
              <a:t> </a:t>
            </a:r>
          </a:p>
        </p:txBody>
      </p:sp>
      <p:pic>
        <p:nvPicPr>
          <p:cNvPr id="5" name="Picture 4">
            <a:extLst>
              <a:ext uri="{FF2B5EF4-FFF2-40B4-BE49-F238E27FC236}">
                <a16:creationId xmlns:a16="http://schemas.microsoft.com/office/drawing/2014/main" id="{A3B6C9DA-BA25-4B55-97A3-856DEE65B9BE}"/>
              </a:ext>
            </a:extLst>
          </p:cNvPr>
          <p:cNvPicPr>
            <a:picLocks noChangeAspect="1"/>
          </p:cNvPicPr>
          <p:nvPr/>
        </p:nvPicPr>
        <p:blipFill>
          <a:blip r:embed="rId2"/>
          <a:stretch>
            <a:fillRect/>
          </a:stretch>
        </p:blipFill>
        <p:spPr>
          <a:xfrm>
            <a:off x="884653" y="1336873"/>
            <a:ext cx="10422694" cy="5156002"/>
          </a:xfrm>
          <a:prstGeom prst="rect">
            <a:avLst/>
          </a:prstGeom>
        </p:spPr>
      </p:pic>
    </p:spTree>
    <p:extLst>
      <p:ext uri="{BB962C8B-B14F-4D97-AF65-F5344CB8AC3E}">
        <p14:creationId xmlns:p14="http://schemas.microsoft.com/office/powerpoint/2010/main" val="39633793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B0940-225E-46F9-83A4-7A19D11EACAF}"/>
              </a:ext>
            </a:extLst>
          </p:cNvPr>
          <p:cNvSpPr>
            <a:spLocks noGrp="1"/>
          </p:cNvSpPr>
          <p:nvPr>
            <p:ph type="title"/>
          </p:nvPr>
        </p:nvSpPr>
        <p:spPr/>
        <p:txBody>
          <a:bodyPr/>
          <a:lstStyle/>
          <a:p>
            <a:r>
              <a:rPr lang="en-SG" dirty="0"/>
              <a:t>Final Challenge</a:t>
            </a:r>
          </a:p>
        </p:txBody>
      </p:sp>
      <p:sp>
        <p:nvSpPr>
          <p:cNvPr id="3" name="Content Placeholder 2">
            <a:extLst>
              <a:ext uri="{FF2B5EF4-FFF2-40B4-BE49-F238E27FC236}">
                <a16:creationId xmlns:a16="http://schemas.microsoft.com/office/drawing/2014/main" id="{CED9CCC7-39D0-4BA3-8E06-35B0D9D9AC9F}"/>
              </a:ext>
            </a:extLst>
          </p:cNvPr>
          <p:cNvSpPr>
            <a:spLocks noGrp="1"/>
          </p:cNvSpPr>
          <p:nvPr>
            <p:ph idx="1"/>
          </p:nvPr>
        </p:nvSpPr>
        <p:spPr>
          <a:xfrm>
            <a:off x="797169" y="1428640"/>
            <a:ext cx="10515600" cy="4351338"/>
          </a:xfrm>
        </p:spPr>
        <p:txBody>
          <a:bodyPr/>
          <a:lstStyle/>
          <a:p>
            <a:pPr marL="0" indent="0">
              <a:buNone/>
            </a:pPr>
            <a:r>
              <a:rPr lang="en-SG" sz="2000" dirty="0"/>
              <a:t>Goal: use a potentiometer to control the brightness of your led </a:t>
            </a:r>
          </a:p>
          <a:p>
            <a:pPr marL="0" indent="0">
              <a:buNone/>
            </a:pPr>
            <a:endParaRPr lang="en-SG" sz="2000" dirty="0"/>
          </a:p>
          <a:p>
            <a:pPr marL="0" indent="0">
              <a:buNone/>
            </a:pPr>
            <a:r>
              <a:rPr lang="en-SG" sz="2000" dirty="0"/>
              <a:t>Step 1: Use a potentiometer to read input (hint: use </a:t>
            </a:r>
            <a:r>
              <a:rPr lang="en-SG" sz="2000" dirty="0" err="1"/>
              <a:t>analogRead</a:t>
            </a:r>
            <a:r>
              <a:rPr lang="en-SG" sz="2000" dirty="0"/>
              <a:t>, </a:t>
            </a:r>
            <a:r>
              <a:rPr lang="en-SG" sz="2000" dirty="0" err="1"/>
              <a:t>analogRead</a:t>
            </a:r>
            <a:r>
              <a:rPr lang="en-SG" sz="2000" dirty="0"/>
              <a:t> range is from 0-1023)</a:t>
            </a:r>
          </a:p>
          <a:p>
            <a:pPr marL="0" indent="0">
              <a:buNone/>
            </a:pPr>
            <a:r>
              <a:rPr lang="en-SG" sz="2000" dirty="0"/>
              <a:t>Step 2: Use the input read and convert it to a range from 0-255 (hint: use arithmetic operators and use float instead of int to read </a:t>
            </a:r>
            <a:r>
              <a:rPr lang="en-SG" sz="2000" dirty="0" err="1"/>
              <a:t>analog</a:t>
            </a:r>
            <a:r>
              <a:rPr lang="en-SG" sz="2000" dirty="0"/>
              <a:t> values, also see task 3f for hints) </a:t>
            </a:r>
          </a:p>
          <a:p>
            <a:pPr marL="0" indent="0">
              <a:buNone/>
            </a:pPr>
            <a:r>
              <a:rPr lang="en-SG" sz="2000" dirty="0"/>
              <a:t>Step 3: Use the value computed to set the brightness of the LED (hint: PWM, also note that </a:t>
            </a:r>
            <a:r>
              <a:rPr lang="en-SG" sz="2000" dirty="0" err="1"/>
              <a:t>analogWrite</a:t>
            </a:r>
            <a:r>
              <a:rPr lang="en-SG" sz="2000" dirty="0"/>
              <a:t> only takes in int values, so you must convert the float back to int) </a:t>
            </a:r>
          </a:p>
          <a:p>
            <a:pPr marL="0" indent="0">
              <a:buNone/>
            </a:pPr>
            <a:endParaRPr lang="en-SG" dirty="0"/>
          </a:p>
        </p:txBody>
      </p:sp>
      <p:graphicFrame>
        <p:nvGraphicFramePr>
          <p:cNvPr id="4" name="Table 16">
            <a:extLst>
              <a:ext uri="{FF2B5EF4-FFF2-40B4-BE49-F238E27FC236}">
                <a16:creationId xmlns:a16="http://schemas.microsoft.com/office/drawing/2014/main" id="{8DE3051E-7172-4B0C-B526-9C46F12BFAED}"/>
              </a:ext>
            </a:extLst>
          </p:cNvPr>
          <p:cNvGraphicFramePr>
            <a:graphicFrameLocks noGrp="1"/>
          </p:cNvGraphicFramePr>
          <p:nvPr>
            <p:extLst>
              <p:ext uri="{D42A27DB-BD31-4B8C-83A1-F6EECF244321}">
                <p14:modId xmlns:p14="http://schemas.microsoft.com/office/powerpoint/2010/main" val="1141702374"/>
              </p:ext>
            </p:extLst>
          </p:nvPr>
        </p:nvGraphicFramePr>
        <p:xfrm>
          <a:off x="232997" y="4497381"/>
          <a:ext cx="2000096" cy="2052893"/>
        </p:xfrm>
        <a:graphic>
          <a:graphicData uri="http://schemas.openxmlformats.org/drawingml/2006/table">
            <a:tbl>
              <a:tblPr firstRow="1" bandRow="1">
                <a:tableStyleId>{5C22544A-7EE6-4342-B048-85BDC9FD1C3A}</a:tableStyleId>
              </a:tblPr>
              <a:tblGrid>
                <a:gridCol w="1000048">
                  <a:extLst>
                    <a:ext uri="{9D8B030D-6E8A-4147-A177-3AD203B41FA5}">
                      <a16:colId xmlns:a16="http://schemas.microsoft.com/office/drawing/2014/main" val="1006219194"/>
                    </a:ext>
                  </a:extLst>
                </a:gridCol>
                <a:gridCol w="1000048">
                  <a:extLst>
                    <a:ext uri="{9D8B030D-6E8A-4147-A177-3AD203B41FA5}">
                      <a16:colId xmlns:a16="http://schemas.microsoft.com/office/drawing/2014/main" val="3008266695"/>
                    </a:ext>
                  </a:extLst>
                </a:gridCol>
              </a:tblGrid>
              <a:tr h="406066">
                <a:tc>
                  <a:txBody>
                    <a:bodyPr/>
                    <a:lstStyle/>
                    <a:p>
                      <a:r>
                        <a:rPr lang="en-US" sz="1100" dirty="0"/>
                        <a:t>Arithmetic Operators </a:t>
                      </a:r>
                      <a:endParaRPr lang="en-SG" sz="1100" dirty="0"/>
                    </a:p>
                  </a:txBody>
                  <a:tcPr marL="58010" marR="58010" marT="29004" marB="29004"/>
                </a:tc>
                <a:tc>
                  <a:txBody>
                    <a:bodyPr/>
                    <a:lstStyle/>
                    <a:p>
                      <a:endParaRPr lang="en-SG" sz="1100" dirty="0"/>
                    </a:p>
                  </a:txBody>
                  <a:tcPr marL="58010" marR="58010" marT="29004" marB="29004"/>
                </a:tc>
                <a:extLst>
                  <a:ext uri="{0D108BD9-81ED-4DB2-BD59-A6C34878D82A}">
                    <a16:rowId xmlns:a16="http://schemas.microsoft.com/office/drawing/2014/main" val="1972429477"/>
                  </a:ext>
                </a:extLst>
              </a:tr>
              <a:tr h="235261">
                <a:tc>
                  <a:txBody>
                    <a:bodyPr/>
                    <a:lstStyle/>
                    <a:p>
                      <a:r>
                        <a:rPr lang="en-US" sz="1100" dirty="0"/>
                        <a:t>+</a:t>
                      </a:r>
                      <a:endParaRPr lang="en-SG" sz="1100" dirty="0"/>
                    </a:p>
                  </a:txBody>
                  <a:tcPr marL="58010" marR="58010" marT="29004" marB="29004"/>
                </a:tc>
                <a:tc>
                  <a:txBody>
                    <a:bodyPr/>
                    <a:lstStyle/>
                    <a:p>
                      <a:r>
                        <a:rPr lang="en-US" sz="1100" dirty="0"/>
                        <a:t>addition</a:t>
                      </a:r>
                      <a:endParaRPr lang="en-SG" sz="1100" dirty="0"/>
                    </a:p>
                  </a:txBody>
                  <a:tcPr marL="58010" marR="58010" marT="29004" marB="29004"/>
                </a:tc>
                <a:extLst>
                  <a:ext uri="{0D108BD9-81ED-4DB2-BD59-A6C34878D82A}">
                    <a16:rowId xmlns:a16="http://schemas.microsoft.com/office/drawing/2014/main" val="2756503545"/>
                  </a:ext>
                </a:extLst>
              </a:tr>
              <a:tr h="235261">
                <a:tc>
                  <a:txBody>
                    <a:bodyPr/>
                    <a:lstStyle/>
                    <a:p>
                      <a:r>
                        <a:rPr lang="en-US" sz="1100" dirty="0"/>
                        <a:t>-</a:t>
                      </a:r>
                      <a:endParaRPr lang="en-SG" sz="1100" dirty="0"/>
                    </a:p>
                  </a:txBody>
                  <a:tcPr marL="58010" marR="58010" marT="29004" marB="29004"/>
                </a:tc>
                <a:tc>
                  <a:txBody>
                    <a:bodyPr/>
                    <a:lstStyle/>
                    <a:p>
                      <a:r>
                        <a:rPr lang="en-US" sz="1100" dirty="0"/>
                        <a:t>subtraction</a:t>
                      </a:r>
                      <a:endParaRPr lang="en-SG" sz="1100" dirty="0"/>
                    </a:p>
                  </a:txBody>
                  <a:tcPr marL="58010" marR="58010" marT="29004" marB="29004"/>
                </a:tc>
                <a:extLst>
                  <a:ext uri="{0D108BD9-81ED-4DB2-BD59-A6C34878D82A}">
                    <a16:rowId xmlns:a16="http://schemas.microsoft.com/office/drawing/2014/main" val="719575961"/>
                  </a:ext>
                </a:extLst>
              </a:tr>
              <a:tr h="235261">
                <a:tc>
                  <a:txBody>
                    <a:bodyPr/>
                    <a:lstStyle/>
                    <a:p>
                      <a:r>
                        <a:rPr lang="en-US" sz="1100" dirty="0"/>
                        <a:t>*</a:t>
                      </a:r>
                      <a:endParaRPr lang="en-SG" sz="1100" dirty="0"/>
                    </a:p>
                  </a:txBody>
                  <a:tcPr marL="58010" marR="58010" marT="29004" marB="29004"/>
                </a:tc>
                <a:tc>
                  <a:txBody>
                    <a:bodyPr/>
                    <a:lstStyle/>
                    <a:p>
                      <a:r>
                        <a:rPr lang="en-US" sz="1100" dirty="0"/>
                        <a:t>multiplication </a:t>
                      </a:r>
                      <a:endParaRPr lang="en-SG" sz="1100" dirty="0"/>
                    </a:p>
                  </a:txBody>
                  <a:tcPr marL="58010" marR="58010" marT="29004" marB="29004"/>
                </a:tc>
                <a:extLst>
                  <a:ext uri="{0D108BD9-81ED-4DB2-BD59-A6C34878D82A}">
                    <a16:rowId xmlns:a16="http://schemas.microsoft.com/office/drawing/2014/main" val="1862338849"/>
                  </a:ext>
                </a:extLst>
              </a:tr>
              <a:tr h="235261">
                <a:tc>
                  <a:txBody>
                    <a:bodyPr/>
                    <a:lstStyle/>
                    <a:p>
                      <a:r>
                        <a:rPr lang="en-US" sz="1100" dirty="0"/>
                        <a:t>/</a:t>
                      </a:r>
                      <a:endParaRPr lang="en-SG" sz="1100" dirty="0"/>
                    </a:p>
                  </a:txBody>
                  <a:tcPr marL="58010" marR="58010" marT="29004" marB="29004"/>
                </a:tc>
                <a:tc>
                  <a:txBody>
                    <a:bodyPr/>
                    <a:lstStyle/>
                    <a:p>
                      <a:r>
                        <a:rPr lang="en-US" sz="1100" dirty="0"/>
                        <a:t>quotient</a:t>
                      </a:r>
                      <a:endParaRPr lang="en-SG" sz="1100" dirty="0"/>
                    </a:p>
                  </a:txBody>
                  <a:tcPr marL="58010" marR="58010" marT="29004" marB="29004"/>
                </a:tc>
                <a:extLst>
                  <a:ext uri="{0D108BD9-81ED-4DB2-BD59-A6C34878D82A}">
                    <a16:rowId xmlns:a16="http://schemas.microsoft.com/office/drawing/2014/main" val="306516380"/>
                  </a:ext>
                </a:extLst>
              </a:tr>
              <a:tr h="235261">
                <a:tc>
                  <a:txBody>
                    <a:bodyPr/>
                    <a:lstStyle/>
                    <a:p>
                      <a:r>
                        <a:rPr lang="en-US" sz="1100" dirty="0"/>
                        <a:t>%</a:t>
                      </a:r>
                      <a:endParaRPr lang="en-SG" sz="1100" dirty="0"/>
                    </a:p>
                  </a:txBody>
                  <a:tcPr marL="58010" marR="58010" marT="29004" marB="29004"/>
                </a:tc>
                <a:tc>
                  <a:txBody>
                    <a:bodyPr/>
                    <a:lstStyle/>
                    <a:p>
                      <a:r>
                        <a:rPr lang="en-US" sz="1100" dirty="0"/>
                        <a:t>remainder</a:t>
                      </a:r>
                      <a:endParaRPr lang="en-SG" sz="1100" dirty="0"/>
                    </a:p>
                  </a:txBody>
                  <a:tcPr marL="58010" marR="58010" marT="29004" marB="29004"/>
                </a:tc>
                <a:extLst>
                  <a:ext uri="{0D108BD9-81ED-4DB2-BD59-A6C34878D82A}">
                    <a16:rowId xmlns:a16="http://schemas.microsoft.com/office/drawing/2014/main" val="2329051079"/>
                  </a:ext>
                </a:extLst>
              </a:tr>
              <a:tr h="235261">
                <a:tc>
                  <a:txBody>
                    <a:bodyPr/>
                    <a:lstStyle/>
                    <a:p>
                      <a:r>
                        <a:rPr lang="en-US" sz="1100" dirty="0"/>
                        <a:t>++</a:t>
                      </a:r>
                      <a:endParaRPr lang="en-SG" sz="1100" dirty="0"/>
                    </a:p>
                  </a:txBody>
                  <a:tcPr marL="58010" marR="58010" marT="29004" marB="29004"/>
                </a:tc>
                <a:tc>
                  <a:txBody>
                    <a:bodyPr/>
                    <a:lstStyle/>
                    <a:p>
                      <a:r>
                        <a:rPr lang="en-US" sz="1100" dirty="0"/>
                        <a:t>increment</a:t>
                      </a:r>
                      <a:endParaRPr lang="en-SG" sz="1100" dirty="0"/>
                    </a:p>
                  </a:txBody>
                  <a:tcPr marL="58010" marR="58010" marT="29004" marB="29004"/>
                </a:tc>
                <a:extLst>
                  <a:ext uri="{0D108BD9-81ED-4DB2-BD59-A6C34878D82A}">
                    <a16:rowId xmlns:a16="http://schemas.microsoft.com/office/drawing/2014/main" val="1537839789"/>
                  </a:ext>
                </a:extLst>
              </a:tr>
              <a:tr h="235261">
                <a:tc>
                  <a:txBody>
                    <a:bodyPr/>
                    <a:lstStyle/>
                    <a:p>
                      <a:r>
                        <a:rPr lang="en-US" sz="1100" dirty="0"/>
                        <a:t>--</a:t>
                      </a:r>
                      <a:endParaRPr lang="en-SG" sz="1100" dirty="0"/>
                    </a:p>
                  </a:txBody>
                  <a:tcPr marL="58010" marR="58010" marT="29004" marB="29004"/>
                </a:tc>
                <a:tc>
                  <a:txBody>
                    <a:bodyPr/>
                    <a:lstStyle/>
                    <a:p>
                      <a:r>
                        <a:rPr lang="en-US" sz="1100" dirty="0"/>
                        <a:t>decrement</a:t>
                      </a:r>
                      <a:endParaRPr lang="en-SG" sz="1100" dirty="0"/>
                    </a:p>
                  </a:txBody>
                  <a:tcPr marL="58010" marR="58010" marT="29004" marB="29004"/>
                </a:tc>
                <a:extLst>
                  <a:ext uri="{0D108BD9-81ED-4DB2-BD59-A6C34878D82A}">
                    <a16:rowId xmlns:a16="http://schemas.microsoft.com/office/drawing/2014/main" val="4013174105"/>
                  </a:ext>
                </a:extLst>
              </a:tr>
            </a:tbl>
          </a:graphicData>
        </a:graphic>
      </p:graphicFrame>
      <p:graphicFrame>
        <p:nvGraphicFramePr>
          <p:cNvPr id="5" name="Table 16">
            <a:extLst>
              <a:ext uri="{FF2B5EF4-FFF2-40B4-BE49-F238E27FC236}">
                <a16:creationId xmlns:a16="http://schemas.microsoft.com/office/drawing/2014/main" id="{89A559F0-4812-4A97-ADD3-349F923A87BA}"/>
              </a:ext>
            </a:extLst>
          </p:cNvPr>
          <p:cNvGraphicFramePr>
            <a:graphicFrameLocks noGrp="1"/>
          </p:cNvGraphicFramePr>
          <p:nvPr>
            <p:extLst>
              <p:ext uri="{D42A27DB-BD31-4B8C-83A1-F6EECF244321}">
                <p14:modId xmlns:p14="http://schemas.microsoft.com/office/powerpoint/2010/main" val="1359721753"/>
              </p:ext>
            </p:extLst>
          </p:nvPr>
        </p:nvGraphicFramePr>
        <p:xfrm>
          <a:off x="2487622" y="4497381"/>
          <a:ext cx="1844056" cy="2064172"/>
        </p:xfrm>
        <a:graphic>
          <a:graphicData uri="http://schemas.openxmlformats.org/drawingml/2006/table">
            <a:tbl>
              <a:tblPr firstRow="1" bandRow="1">
                <a:tableStyleId>{5C22544A-7EE6-4342-B048-85BDC9FD1C3A}</a:tableStyleId>
              </a:tblPr>
              <a:tblGrid>
                <a:gridCol w="922028">
                  <a:extLst>
                    <a:ext uri="{9D8B030D-6E8A-4147-A177-3AD203B41FA5}">
                      <a16:colId xmlns:a16="http://schemas.microsoft.com/office/drawing/2014/main" val="1006219194"/>
                    </a:ext>
                  </a:extLst>
                </a:gridCol>
                <a:gridCol w="922028">
                  <a:extLst>
                    <a:ext uri="{9D8B030D-6E8A-4147-A177-3AD203B41FA5}">
                      <a16:colId xmlns:a16="http://schemas.microsoft.com/office/drawing/2014/main" val="3115315646"/>
                    </a:ext>
                  </a:extLst>
                </a:gridCol>
              </a:tblGrid>
              <a:tr h="387320">
                <a:tc>
                  <a:txBody>
                    <a:bodyPr/>
                    <a:lstStyle/>
                    <a:p>
                      <a:r>
                        <a:rPr lang="en-US" sz="1100" dirty="0"/>
                        <a:t>Relational Operators </a:t>
                      </a:r>
                      <a:endParaRPr lang="en-SG" sz="1100" dirty="0"/>
                    </a:p>
                  </a:txBody>
                  <a:tcPr marL="55396" marR="55396" marT="27698" marB="27698"/>
                </a:tc>
                <a:tc>
                  <a:txBody>
                    <a:bodyPr/>
                    <a:lstStyle/>
                    <a:p>
                      <a:endParaRPr lang="en-SG" sz="1100" dirty="0"/>
                    </a:p>
                  </a:txBody>
                  <a:tcPr marL="55396" marR="55396" marT="27698" marB="27698"/>
                </a:tc>
                <a:extLst>
                  <a:ext uri="{0D108BD9-81ED-4DB2-BD59-A6C34878D82A}">
                    <a16:rowId xmlns:a16="http://schemas.microsoft.com/office/drawing/2014/main" val="1972429477"/>
                  </a:ext>
                </a:extLst>
              </a:tr>
              <a:tr h="222733">
                <a:tc>
                  <a:txBody>
                    <a:bodyPr/>
                    <a:lstStyle/>
                    <a:p>
                      <a:r>
                        <a:rPr lang="en-US" sz="1100" dirty="0"/>
                        <a:t>==</a:t>
                      </a:r>
                      <a:endParaRPr lang="en-SG" sz="1100" dirty="0"/>
                    </a:p>
                  </a:txBody>
                  <a:tcPr marL="55396" marR="55396" marT="27698" marB="27698"/>
                </a:tc>
                <a:tc>
                  <a:txBody>
                    <a:bodyPr/>
                    <a:lstStyle/>
                    <a:p>
                      <a:r>
                        <a:rPr lang="en-US" sz="1100" dirty="0"/>
                        <a:t>Equal to </a:t>
                      </a:r>
                      <a:endParaRPr lang="en-SG" sz="1100" dirty="0"/>
                    </a:p>
                  </a:txBody>
                  <a:tcPr marL="55396" marR="55396" marT="27698" marB="27698"/>
                </a:tc>
                <a:extLst>
                  <a:ext uri="{0D108BD9-81ED-4DB2-BD59-A6C34878D82A}">
                    <a16:rowId xmlns:a16="http://schemas.microsoft.com/office/drawing/2014/main" val="2756503545"/>
                  </a:ext>
                </a:extLst>
              </a:tr>
              <a:tr h="222733">
                <a:tc>
                  <a:txBody>
                    <a:bodyPr/>
                    <a:lstStyle/>
                    <a:p>
                      <a:r>
                        <a:rPr lang="en-US" sz="1100" dirty="0"/>
                        <a:t>!=</a:t>
                      </a:r>
                      <a:endParaRPr lang="en-SG" sz="1100" dirty="0"/>
                    </a:p>
                  </a:txBody>
                  <a:tcPr marL="55396" marR="55396" marT="27698" marB="27698"/>
                </a:tc>
                <a:tc>
                  <a:txBody>
                    <a:bodyPr/>
                    <a:lstStyle/>
                    <a:p>
                      <a:r>
                        <a:rPr lang="en-US" sz="1100" dirty="0"/>
                        <a:t>Not Equal</a:t>
                      </a:r>
                      <a:endParaRPr lang="en-SG" sz="1100" dirty="0"/>
                    </a:p>
                  </a:txBody>
                  <a:tcPr marL="55396" marR="55396" marT="27698" marB="27698"/>
                </a:tc>
                <a:extLst>
                  <a:ext uri="{0D108BD9-81ED-4DB2-BD59-A6C34878D82A}">
                    <a16:rowId xmlns:a16="http://schemas.microsoft.com/office/drawing/2014/main" val="719575961"/>
                  </a:ext>
                </a:extLst>
              </a:tr>
              <a:tr h="222733">
                <a:tc>
                  <a:txBody>
                    <a:bodyPr/>
                    <a:lstStyle/>
                    <a:p>
                      <a:r>
                        <a:rPr lang="en-US" sz="1100" dirty="0"/>
                        <a:t>&gt;</a:t>
                      </a:r>
                      <a:endParaRPr lang="en-SG" sz="1100" dirty="0"/>
                    </a:p>
                  </a:txBody>
                  <a:tcPr marL="55396" marR="55396" marT="27698" marB="27698"/>
                </a:tc>
                <a:tc>
                  <a:txBody>
                    <a:bodyPr/>
                    <a:lstStyle/>
                    <a:p>
                      <a:r>
                        <a:rPr lang="en-US" sz="1100" dirty="0"/>
                        <a:t>Greater than </a:t>
                      </a:r>
                      <a:endParaRPr lang="en-SG" sz="1100" dirty="0"/>
                    </a:p>
                  </a:txBody>
                  <a:tcPr marL="55396" marR="55396" marT="27698" marB="27698"/>
                </a:tc>
                <a:extLst>
                  <a:ext uri="{0D108BD9-81ED-4DB2-BD59-A6C34878D82A}">
                    <a16:rowId xmlns:a16="http://schemas.microsoft.com/office/drawing/2014/main" val="1862338849"/>
                  </a:ext>
                </a:extLst>
              </a:tr>
              <a:tr h="222733">
                <a:tc>
                  <a:txBody>
                    <a:bodyPr/>
                    <a:lstStyle/>
                    <a:p>
                      <a:r>
                        <a:rPr lang="en-US" sz="1100" dirty="0"/>
                        <a:t>&lt;</a:t>
                      </a:r>
                      <a:endParaRPr lang="en-SG" sz="1100" dirty="0"/>
                    </a:p>
                  </a:txBody>
                  <a:tcPr marL="55396" marR="55396" marT="27698" marB="27698"/>
                </a:tc>
                <a:tc>
                  <a:txBody>
                    <a:bodyPr/>
                    <a:lstStyle/>
                    <a:p>
                      <a:r>
                        <a:rPr lang="en-US" sz="1100" dirty="0"/>
                        <a:t>Smaller than </a:t>
                      </a:r>
                      <a:endParaRPr lang="en-SG" sz="1100" dirty="0"/>
                    </a:p>
                  </a:txBody>
                  <a:tcPr marL="55396" marR="55396" marT="27698" marB="27698"/>
                </a:tc>
                <a:extLst>
                  <a:ext uri="{0D108BD9-81ED-4DB2-BD59-A6C34878D82A}">
                    <a16:rowId xmlns:a16="http://schemas.microsoft.com/office/drawing/2014/main" val="306516380"/>
                  </a:ext>
                </a:extLst>
              </a:tr>
              <a:tr h="387320">
                <a:tc>
                  <a:txBody>
                    <a:bodyPr/>
                    <a:lstStyle/>
                    <a:p>
                      <a:r>
                        <a:rPr lang="en-US" sz="1100" dirty="0"/>
                        <a:t>&gt;=</a:t>
                      </a:r>
                      <a:endParaRPr lang="en-SG" sz="1100" dirty="0"/>
                    </a:p>
                  </a:txBody>
                  <a:tcPr marL="55396" marR="55396" marT="27698" marB="27698"/>
                </a:tc>
                <a:tc>
                  <a:txBody>
                    <a:bodyPr/>
                    <a:lstStyle/>
                    <a:p>
                      <a:r>
                        <a:rPr lang="en-US" sz="1100" dirty="0"/>
                        <a:t>Greater or equal to </a:t>
                      </a:r>
                      <a:endParaRPr lang="en-SG" sz="1100" dirty="0"/>
                    </a:p>
                  </a:txBody>
                  <a:tcPr marL="55396" marR="55396" marT="27698" marB="27698"/>
                </a:tc>
                <a:extLst>
                  <a:ext uri="{0D108BD9-81ED-4DB2-BD59-A6C34878D82A}">
                    <a16:rowId xmlns:a16="http://schemas.microsoft.com/office/drawing/2014/main" val="2329051079"/>
                  </a:ext>
                </a:extLst>
              </a:tr>
              <a:tr h="387320">
                <a:tc>
                  <a:txBody>
                    <a:bodyPr/>
                    <a:lstStyle/>
                    <a:p>
                      <a:r>
                        <a:rPr lang="en-US" sz="1100" dirty="0"/>
                        <a:t>&lt;=</a:t>
                      </a:r>
                      <a:endParaRPr lang="en-SG" sz="1100" dirty="0"/>
                    </a:p>
                  </a:txBody>
                  <a:tcPr marL="55396" marR="55396" marT="27698" marB="27698"/>
                </a:tc>
                <a:tc>
                  <a:txBody>
                    <a:bodyPr/>
                    <a:lstStyle/>
                    <a:p>
                      <a:r>
                        <a:rPr lang="en-US" sz="1100" dirty="0"/>
                        <a:t>Smaller or equal to </a:t>
                      </a:r>
                      <a:endParaRPr lang="en-SG" sz="1100" dirty="0"/>
                    </a:p>
                  </a:txBody>
                  <a:tcPr marL="55396" marR="55396" marT="27698" marB="27698"/>
                </a:tc>
                <a:extLst>
                  <a:ext uri="{0D108BD9-81ED-4DB2-BD59-A6C34878D82A}">
                    <a16:rowId xmlns:a16="http://schemas.microsoft.com/office/drawing/2014/main" val="1537839789"/>
                  </a:ext>
                </a:extLst>
              </a:tr>
            </a:tbl>
          </a:graphicData>
        </a:graphic>
      </p:graphicFrame>
      <p:graphicFrame>
        <p:nvGraphicFramePr>
          <p:cNvPr id="6" name="Table 16">
            <a:extLst>
              <a:ext uri="{FF2B5EF4-FFF2-40B4-BE49-F238E27FC236}">
                <a16:creationId xmlns:a16="http://schemas.microsoft.com/office/drawing/2014/main" id="{1634E76E-A82C-4168-99B1-359D1C222DBC}"/>
              </a:ext>
            </a:extLst>
          </p:cNvPr>
          <p:cNvGraphicFramePr>
            <a:graphicFrameLocks noGrp="1"/>
          </p:cNvGraphicFramePr>
          <p:nvPr>
            <p:extLst>
              <p:ext uri="{D42A27DB-BD31-4B8C-83A1-F6EECF244321}">
                <p14:modId xmlns:p14="http://schemas.microsoft.com/office/powerpoint/2010/main" val="1773607309"/>
              </p:ext>
            </p:extLst>
          </p:nvPr>
        </p:nvGraphicFramePr>
        <p:xfrm>
          <a:off x="4586207" y="4497381"/>
          <a:ext cx="1807266" cy="1081449"/>
        </p:xfrm>
        <a:graphic>
          <a:graphicData uri="http://schemas.openxmlformats.org/drawingml/2006/table">
            <a:tbl>
              <a:tblPr firstRow="1" bandRow="1">
                <a:tableStyleId>{5C22544A-7EE6-4342-B048-85BDC9FD1C3A}</a:tableStyleId>
              </a:tblPr>
              <a:tblGrid>
                <a:gridCol w="903633">
                  <a:extLst>
                    <a:ext uri="{9D8B030D-6E8A-4147-A177-3AD203B41FA5}">
                      <a16:colId xmlns:a16="http://schemas.microsoft.com/office/drawing/2014/main" val="1006219194"/>
                    </a:ext>
                  </a:extLst>
                </a:gridCol>
                <a:gridCol w="903633">
                  <a:extLst>
                    <a:ext uri="{9D8B030D-6E8A-4147-A177-3AD203B41FA5}">
                      <a16:colId xmlns:a16="http://schemas.microsoft.com/office/drawing/2014/main" val="3115315646"/>
                    </a:ext>
                  </a:extLst>
                </a:gridCol>
              </a:tblGrid>
              <a:tr h="397905">
                <a:tc>
                  <a:txBody>
                    <a:bodyPr/>
                    <a:lstStyle/>
                    <a:p>
                      <a:r>
                        <a:rPr lang="en-US" sz="1100" dirty="0"/>
                        <a:t>Logical </a:t>
                      </a:r>
                    </a:p>
                    <a:p>
                      <a:r>
                        <a:rPr lang="en-US" sz="1100" dirty="0"/>
                        <a:t>Operators </a:t>
                      </a:r>
                      <a:endParaRPr lang="en-SG" sz="1100" dirty="0"/>
                    </a:p>
                  </a:txBody>
                  <a:tcPr marL="57794" marR="57794" marT="28896" marB="28896"/>
                </a:tc>
                <a:tc>
                  <a:txBody>
                    <a:bodyPr/>
                    <a:lstStyle/>
                    <a:p>
                      <a:endParaRPr lang="en-SG" sz="1100" dirty="0"/>
                    </a:p>
                  </a:txBody>
                  <a:tcPr marL="57794" marR="57794" marT="28896" marB="28896"/>
                </a:tc>
                <a:extLst>
                  <a:ext uri="{0D108BD9-81ED-4DB2-BD59-A6C34878D82A}">
                    <a16:rowId xmlns:a16="http://schemas.microsoft.com/office/drawing/2014/main" val="1972429477"/>
                  </a:ext>
                </a:extLst>
              </a:tr>
              <a:tr h="227848">
                <a:tc>
                  <a:txBody>
                    <a:bodyPr/>
                    <a:lstStyle/>
                    <a:p>
                      <a:r>
                        <a:rPr lang="en-US" sz="1100" dirty="0"/>
                        <a:t>!</a:t>
                      </a:r>
                      <a:endParaRPr lang="en-SG" sz="1100" dirty="0"/>
                    </a:p>
                  </a:txBody>
                  <a:tcPr marL="57794" marR="57794" marT="28896" marB="28896"/>
                </a:tc>
                <a:tc>
                  <a:txBody>
                    <a:bodyPr/>
                    <a:lstStyle/>
                    <a:p>
                      <a:r>
                        <a:rPr lang="en-US" sz="1100" dirty="0"/>
                        <a:t>not</a:t>
                      </a:r>
                      <a:endParaRPr lang="en-SG" sz="1100" dirty="0"/>
                    </a:p>
                  </a:txBody>
                  <a:tcPr marL="57794" marR="57794" marT="28896" marB="28896"/>
                </a:tc>
                <a:extLst>
                  <a:ext uri="{0D108BD9-81ED-4DB2-BD59-A6C34878D82A}">
                    <a16:rowId xmlns:a16="http://schemas.microsoft.com/office/drawing/2014/main" val="2756503545"/>
                  </a:ext>
                </a:extLst>
              </a:tr>
              <a:tr h="227848">
                <a:tc>
                  <a:txBody>
                    <a:bodyPr/>
                    <a:lstStyle/>
                    <a:p>
                      <a:r>
                        <a:rPr lang="en-US" sz="1100" dirty="0"/>
                        <a:t>&amp;&amp;</a:t>
                      </a:r>
                      <a:endParaRPr lang="en-SG" sz="1100" dirty="0"/>
                    </a:p>
                  </a:txBody>
                  <a:tcPr marL="57794" marR="57794" marT="28896" marB="28896"/>
                </a:tc>
                <a:tc>
                  <a:txBody>
                    <a:bodyPr/>
                    <a:lstStyle/>
                    <a:p>
                      <a:r>
                        <a:rPr lang="en-US" sz="1100" dirty="0"/>
                        <a:t>and</a:t>
                      </a:r>
                      <a:endParaRPr lang="en-SG" sz="1100" dirty="0"/>
                    </a:p>
                  </a:txBody>
                  <a:tcPr marL="57794" marR="57794" marT="28896" marB="28896"/>
                </a:tc>
                <a:extLst>
                  <a:ext uri="{0D108BD9-81ED-4DB2-BD59-A6C34878D82A}">
                    <a16:rowId xmlns:a16="http://schemas.microsoft.com/office/drawing/2014/main" val="719575961"/>
                  </a:ext>
                </a:extLst>
              </a:tr>
              <a:tr h="227848">
                <a:tc>
                  <a:txBody>
                    <a:bodyPr/>
                    <a:lstStyle/>
                    <a:p>
                      <a:r>
                        <a:rPr lang="en-US" sz="1100" dirty="0"/>
                        <a:t>||</a:t>
                      </a:r>
                      <a:endParaRPr lang="en-SG" sz="1100" dirty="0"/>
                    </a:p>
                  </a:txBody>
                  <a:tcPr marL="57794" marR="57794" marT="28896" marB="28896"/>
                </a:tc>
                <a:tc>
                  <a:txBody>
                    <a:bodyPr/>
                    <a:lstStyle/>
                    <a:p>
                      <a:r>
                        <a:rPr lang="en-US" sz="1100" dirty="0"/>
                        <a:t>or</a:t>
                      </a:r>
                      <a:endParaRPr lang="en-SG" sz="1100" dirty="0"/>
                    </a:p>
                  </a:txBody>
                  <a:tcPr marL="57794" marR="57794" marT="28896" marB="28896"/>
                </a:tc>
                <a:extLst>
                  <a:ext uri="{0D108BD9-81ED-4DB2-BD59-A6C34878D82A}">
                    <a16:rowId xmlns:a16="http://schemas.microsoft.com/office/drawing/2014/main" val="1862338849"/>
                  </a:ext>
                </a:extLst>
              </a:tr>
            </a:tbl>
          </a:graphicData>
        </a:graphic>
      </p:graphicFrame>
      <p:pic>
        <p:nvPicPr>
          <p:cNvPr id="7" name="Picture 6">
            <a:extLst>
              <a:ext uri="{FF2B5EF4-FFF2-40B4-BE49-F238E27FC236}">
                <a16:creationId xmlns:a16="http://schemas.microsoft.com/office/drawing/2014/main" id="{D7026B44-733B-4CCE-8A54-C9A48DFAD75B}"/>
              </a:ext>
            </a:extLst>
          </p:cNvPr>
          <p:cNvPicPr>
            <a:picLocks noChangeAspect="1"/>
          </p:cNvPicPr>
          <p:nvPr/>
        </p:nvPicPr>
        <p:blipFill rotWithShape="1">
          <a:blip r:embed="rId2"/>
          <a:srcRect t="14372"/>
          <a:stretch/>
        </p:blipFill>
        <p:spPr>
          <a:xfrm>
            <a:off x="6648002" y="4455073"/>
            <a:ext cx="3357644" cy="2204543"/>
          </a:xfrm>
          <a:prstGeom prst="rect">
            <a:avLst/>
          </a:prstGeom>
        </p:spPr>
      </p:pic>
      <p:sp>
        <p:nvSpPr>
          <p:cNvPr id="8" name="Rectangle 7">
            <a:extLst>
              <a:ext uri="{FF2B5EF4-FFF2-40B4-BE49-F238E27FC236}">
                <a16:creationId xmlns:a16="http://schemas.microsoft.com/office/drawing/2014/main" id="{4A1F6825-0D96-4379-AA51-423EAC680844}"/>
              </a:ext>
            </a:extLst>
          </p:cNvPr>
          <p:cNvSpPr/>
          <p:nvPr/>
        </p:nvSpPr>
        <p:spPr>
          <a:xfrm>
            <a:off x="8431728" y="5152402"/>
            <a:ext cx="1393675" cy="150721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2421146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F8A82F-1AE0-4C39-A2F9-28E765452151}"/>
              </a:ext>
            </a:extLst>
          </p:cNvPr>
          <p:cNvPicPr>
            <a:picLocks noChangeAspect="1"/>
          </p:cNvPicPr>
          <p:nvPr/>
        </p:nvPicPr>
        <p:blipFill>
          <a:blip r:embed="rId2"/>
          <a:stretch>
            <a:fillRect/>
          </a:stretch>
        </p:blipFill>
        <p:spPr>
          <a:xfrm>
            <a:off x="740980" y="1433273"/>
            <a:ext cx="10612820" cy="5173750"/>
          </a:xfrm>
          <a:prstGeom prst="rect">
            <a:avLst/>
          </a:prstGeom>
        </p:spPr>
      </p:pic>
      <p:sp>
        <p:nvSpPr>
          <p:cNvPr id="6" name="Title 1">
            <a:extLst>
              <a:ext uri="{FF2B5EF4-FFF2-40B4-BE49-F238E27FC236}">
                <a16:creationId xmlns:a16="http://schemas.microsoft.com/office/drawing/2014/main" id="{D2EB253C-C88E-412F-BA8A-A7D326152640}"/>
              </a:ext>
            </a:extLst>
          </p:cNvPr>
          <p:cNvSpPr>
            <a:spLocks noGrp="1"/>
          </p:cNvSpPr>
          <p:nvPr>
            <p:ph type="title"/>
          </p:nvPr>
        </p:nvSpPr>
        <p:spPr>
          <a:xfrm>
            <a:off x="838200" y="365125"/>
            <a:ext cx="10515600" cy="1325563"/>
          </a:xfrm>
        </p:spPr>
        <p:txBody>
          <a:bodyPr/>
          <a:lstStyle/>
          <a:p>
            <a:r>
              <a:rPr lang="en-SG" dirty="0"/>
              <a:t>Final Challenge: solution </a:t>
            </a:r>
          </a:p>
        </p:txBody>
      </p:sp>
    </p:spTree>
    <p:extLst>
      <p:ext uri="{BB962C8B-B14F-4D97-AF65-F5344CB8AC3E}">
        <p14:creationId xmlns:p14="http://schemas.microsoft.com/office/powerpoint/2010/main" val="3346967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672D5-4314-4DB7-A161-FDCF6F3EE7FE}"/>
              </a:ext>
            </a:extLst>
          </p:cNvPr>
          <p:cNvSpPr>
            <a:spLocks noGrp="1"/>
          </p:cNvSpPr>
          <p:nvPr>
            <p:ph type="title"/>
          </p:nvPr>
        </p:nvSpPr>
        <p:spPr>
          <a:xfrm>
            <a:off x="838200" y="338748"/>
            <a:ext cx="10515600" cy="1325563"/>
          </a:xfrm>
        </p:spPr>
        <p:txBody>
          <a:bodyPr/>
          <a:lstStyle/>
          <a:p>
            <a:r>
              <a:rPr lang="en-SG" dirty="0"/>
              <a:t>Where else can we bring this </a:t>
            </a:r>
          </a:p>
        </p:txBody>
      </p:sp>
      <p:sp>
        <p:nvSpPr>
          <p:cNvPr id="3" name="Content Placeholder 2">
            <a:extLst>
              <a:ext uri="{FF2B5EF4-FFF2-40B4-BE49-F238E27FC236}">
                <a16:creationId xmlns:a16="http://schemas.microsoft.com/office/drawing/2014/main" id="{216759AA-61EB-4772-BA08-B2000840AF11}"/>
              </a:ext>
            </a:extLst>
          </p:cNvPr>
          <p:cNvSpPr>
            <a:spLocks noGrp="1"/>
          </p:cNvSpPr>
          <p:nvPr>
            <p:ph idx="1"/>
          </p:nvPr>
        </p:nvSpPr>
        <p:spPr/>
        <p:txBody>
          <a:bodyPr/>
          <a:lstStyle/>
          <a:p>
            <a:r>
              <a:rPr lang="en-SG" sz="1800" dirty="0"/>
              <a:t>We saw today that we were able to change the levels of voltage (or electrical signals) to effect different behaviours in our circuit </a:t>
            </a:r>
          </a:p>
          <a:p>
            <a:pPr marL="0" indent="0">
              <a:buNone/>
            </a:pPr>
            <a:r>
              <a:rPr lang="en-SG" sz="1800" dirty="0"/>
              <a:t>Many sensors make use of this effect: </a:t>
            </a:r>
          </a:p>
          <a:p>
            <a:pPr>
              <a:buFontTx/>
              <a:buChar char="-"/>
            </a:pPr>
            <a:r>
              <a:rPr lang="en-SG" sz="1800" dirty="0"/>
              <a:t>Photoresistors changes resistance depending on the amount of light shone on them (similar to how voltage divider splits resistance differently when knob is turned</a:t>
            </a:r>
          </a:p>
          <a:p>
            <a:pPr>
              <a:buFontTx/>
              <a:buChar char="-"/>
            </a:pPr>
            <a:r>
              <a:rPr lang="en-SG" sz="1800" dirty="0"/>
              <a:t>Ultrasound sends an electrical signal when it receives back the pulse it emitted </a:t>
            </a:r>
          </a:p>
          <a:p>
            <a:pPr>
              <a:buFontTx/>
              <a:buChar char="-"/>
            </a:pPr>
            <a:r>
              <a:rPr lang="en-SG" sz="1800" dirty="0"/>
              <a:t>Hydrophones and microphone sends out electrical signals depending on the sounds it receives </a:t>
            </a:r>
          </a:p>
          <a:p>
            <a:pPr marL="0" indent="0">
              <a:buNone/>
            </a:pPr>
            <a:endParaRPr lang="en-SG" sz="1800" dirty="0"/>
          </a:p>
          <a:p>
            <a:pPr marL="0" indent="0">
              <a:buNone/>
            </a:pPr>
            <a:r>
              <a:rPr lang="en-SG" sz="1800" dirty="0"/>
              <a:t>Similar to how led changes brightness, we can vary output by varying voltage levels:</a:t>
            </a:r>
          </a:p>
          <a:p>
            <a:pPr>
              <a:buFontTx/>
              <a:buChar char="-"/>
            </a:pPr>
            <a:r>
              <a:rPr lang="en-SG" sz="1800" dirty="0"/>
              <a:t>In motors, the changing the voltage supplied will vary the speed in which it turns (simplistic explanation) </a:t>
            </a:r>
          </a:p>
          <a:p>
            <a:pPr>
              <a:buFontTx/>
              <a:buChar char="-"/>
            </a:pPr>
            <a:r>
              <a:rPr lang="en-SG" sz="1800" dirty="0"/>
              <a:t>Varying sounds in buzzer </a:t>
            </a:r>
          </a:p>
        </p:txBody>
      </p:sp>
    </p:spTree>
    <p:extLst>
      <p:ext uri="{BB962C8B-B14F-4D97-AF65-F5344CB8AC3E}">
        <p14:creationId xmlns:p14="http://schemas.microsoft.com/office/powerpoint/2010/main" val="20548999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See the source image">
            <a:extLst>
              <a:ext uri="{FF2B5EF4-FFF2-40B4-BE49-F238E27FC236}">
                <a16:creationId xmlns:a16="http://schemas.microsoft.com/office/drawing/2014/main" id="{EFE269B8-BED8-4E56-9CAE-B14C2CED7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3054" y="1343025"/>
            <a:ext cx="7620000" cy="42862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CA108FE5-1F39-4881-BDFF-0E28179AF9B4}"/>
              </a:ext>
            </a:extLst>
          </p:cNvPr>
          <p:cNvSpPr>
            <a:spLocks noGrp="1"/>
          </p:cNvSpPr>
          <p:nvPr>
            <p:ph type="title"/>
          </p:nvPr>
        </p:nvSpPr>
        <p:spPr>
          <a:xfrm>
            <a:off x="838200" y="365125"/>
            <a:ext cx="10515600" cy="1325563"/>
          </a:xfrm>
        </p:spPr>
        <p:txBody>
          <a:bodyPr>
            <a:normAutofit/>
          </a:bodyPr>
          <a:lstStyle/>
          <a:p>
            <a:r>
              <a:rPr lang="en-SG" sz="3600" dirty="0"/>
              <a:t>Congrats on finishing C++ with Arduino tutorial!</a:t>
            </a:r>
          </a:p>
        </p:txBody>
      </p:sp>
      <p:sp>
        <p:nvSpPr>
          <p:cNvPr id="6" name="Title 1">
            <a:extLst>
              <a:ext uri="{FF2B5EF4-FFF2-40B4-BE49-F238E27FC236}">
                <a16:creationId xmlns:a16="http://schemas.microsoft.com/office/drawing/2014/main" id="{F129D32E-E0B6-409F-846B-56044B1B7E80}"/>
              </a:ext>
            </a:extLst>
          </p:cNvPr>
          <p:cNvSpPr txBox="1">
            <a:spLocks/>
          </p:cNvSpPr>
          <p:nvPr/>
        </p:nvSpPr>
        <p:spPr>
          <a:xfrm>
            <a:off x="5033597" y="5596181"/>
            <a:ext cx="72795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3600" dirty="0"/>
              <a:t>May you SOAR to greater heights :D </a:t>
            </a:r>
          </a:p>
        </p:txBody>
      </p:sp>
      <p:pic>
        <p:nvPicPr>
          <p:cNvPr id="12" name="Picture 11">
            <a:extLst>
              <a:ext uri="{FF2B5EF4-FFF2-40B4-BE49-F238E27FC236}">
                <a16:creationId xmlns:a16="http://schemas.microsoft.com/office/drawing/2014/main" id="{FE89D6F0-93B3-4573-AAB0-E49E5FBFC05F}"/>
              </a:ext>
            </a:extLst>
          </p:cNvPr>
          <p:cNvPicPr>
            <a:picLocks noChangeAspect="1"/>
          </p:cNvPicPr>
          <p:nvPr/>
        </p:nvPicPr>
        <p:blipFill>
          <a:blip r:embed="rId3"/>
          <a:stretch>
            <a:fillRect/>
          </a:stretch>
        </p:blipFill>
        <p:spPr>
          <a:xfrm>
            <a:off x="1155" y="5457775"/>
            <a:ext cx="2451899" cy="1325563"/>
          </a:xfrm>
          <a:prstGeom prst="rect">
            <a:avLst/>
          </a:prstGeom>
        </p:spPr>
      </p:pic>
    </p:spTree>
    <p:extLst>
      <p:ext uri="{BB962C8B-B14F-4D97-AF65-F5344CB8AC3E}">
        <p14:creationId xmlns:p14="http://schemas.microsoft.com/office/powerpoint/2010/main" val="1210503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BD535-9658-473A-9597-21826B6175A1}"/>
              </a:ext>
            </a:extLst>
          </p:cNvPr>
          <p:cNvSpPr>
            <a:spLocks noGrp="1"/>
          </p:cNvSpPr>
          <p:nvPr>
            <p:ph type="title"/>
          </p:nvPr>
        </p:nvSpPr>
        <p:spPr/>
        <p:txBody>
          <a:bodyPr>
            <a:normAutofit/>
          </a:bodyPr>
          <a:lstStyle/>
          <a:p>
            <a:r>
              <a:rPr lang="en-SG" sz="4000" dirty="0"/>
              <a:t>Task 1b: Run code on the simulation </a:t>
            </a:r>
          </a:p>
        </p:txBody>
      </p:sp>
      <p:pic>
        <p:nvPicPr>
          <p:cNvPr id="4" name="Picture 3">
            <a:extLst>
              <a:ext uri="{FF2B5EF4-FFF2-40B4-BE49-F238E27FC236}">
                <a16:creationId xmlns:a16="http://schemas.microsoft.com/office/drawing/2014/main" id="{9957FAB7-C148-4302-AEBD-F3C4E330F9C6}"/>
              </a:ext>
            </a:extLst>
          </p:cNvPr>
          <p:cNvPicPr>
            <a:picLocks noChangeAspect="1"/>
          </p:cNvPicPr>
          <p:nvPr/>
        </p:nvPicPr>
        <p:blipFill>
          <a:blip r:embed="rId2"/>
          <a:stretch>
            <a:fillRect/>
          </a:stretch>
        </p:blipFill>
        <p:spPr>
          <a:xfrm>
            <a:off x="1007306" y="1491263"/>
            <a:ext cx="9486958" cy="4616146"/>
          </a:xfrm>
          <a:prstGeom prst="rect">
            <a:avLst/>
          </a:prstGeom>
        </p:spPr>
      </p:pic>
      <p:sp>
        <p:nvSpPr>
          <p:cNvPr id="8" name="Rectangle 7">
            <a:extLst>
              <a:ext uri="{FF2B5EF4-FFF2-40B4-BE49-F238E27FC236}">
                <a16:creationId xmlns:a16="http://schemas.microsoft.com/office/drawing/2014/main" id="{EB5F8EB6-58C1-425A-96A5-468EB9BDC1E3}"/>
              </a:ext>
            </a:extLst>
          </p:cNvPr>
          <p:cNvSpPr/>
          <p:nvPr/>
        </p:nvSpPr>
        <p:spPr>
          <a:xfrm>
            <a:off x="7716167" y="1770122"/>
            <a:ext cx="806823" cy="31295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B4DFAF6C-E87A-4B18-8D30-F65E10CCAB44}"/>
              </a:ext>
            </a:extLst>
          </p:cNvPr>
          <p:cNvSpPr/>
          <p:nvPr/>
        </p:nvSpPr>
        <p:spPr>
          <a:xfrm>
            <a:off x="6753683" y="2083072"/>
            <a:ext cx="1534595" cy="31295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0F906E52-45C7-4ED5-9A17-F2FB4FDA3FBD}"/>
              </a:ext>
            </a:extLst>
          </p:cNvPr>
          <p:cNvSpPr/>
          <p:nvPr/>
        </p:nvSpPr>
        <p:spPr>
          <a:xfrm>
            <a:off x="6753683" y="2708972"/>
            <a:ext cx="1534595" cy="21026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A9B18959-A55B-43BE-B06A-F22D746A4258}"/>
              </a:ext>
            </a:extLst>
          </p:cNvPr>
          <p:cNvSpPr txBox="1"/>
          <p:nvPr/>
        </p:nvSpPr>
        <p:spPr>
          <a:xfrm>
            <a:off x="4603013" y="1802166"/>
            <a:ext cx="1057150" cy="276999"/>
          </a:xfrm>
          <a:prstGeom prst="rect">
            <a:avLst/>
          </a:prstGeom>
          <a:noFill/>
        </p:spPr>
        <p:txBody>
          <a:bodyPr wrap="square" rtlCol="0">
            <a:spAutoFit/>
          </a:bodyPr>
          <a:lstStyle/>
          <a:p>
            <a:r>
              <a:rPr lang="en-SG" sz="1200" dirty="0">
                <a:solidFill>
                  <a:schemeClr val="bg1"/>
                </a:solidFill>
              </a:rPr>
              <a:t>Click on code </a:t>
            </a:r>
          </a:p>
        </p:txBody>
      </p:sp>
      <p:cxnSp>
        <p:nvCxnSpPr>
          <p:cNvPr id="13" name="Straight Arrow Connector 12">
            <a:extLst>
              <a:ext uri="{FF2B5EF4-FFF2-40B4-BE49-F238E27FC236}">
                <a16:creationId xmlns:a16="http://schemas.microsoft.com/office/drawing/2014/main" id="{6793047A-988F-4504-8447-C86BDFBA41D7}"/>
              </a:ext>
            </a:extLst>
          </p:cNvPr>
          <p:cNvCxnSpPr>
            <a:cxnSpLocks/>
            <a:stCxn id="11" idx="3"/>
            <a:endCxn id="8" idx="1"/>
          </p:cNvCxnSpPr>
          <p:nvPr/>
        </p:nvCxnSpPr>
        <p:spPr>
          <a:xfrm flipV="1">
            <a:off x="5660163" y="1926597"/>
            <a:ext cx="2056004" cy="14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0700801-D472-44FF-A7A8-80975206B25D}"/>
              </a:ext>
            </a:extLst>
          </p:cNvPr>
          <p:cNvSpPr txBox="1"/>
          <p:nvPr/>
        </p:nvSpPr>
        <p:spPr>
          <a:xfrm>
            <a:off x="4603013" y="2668798"/>
            <a:ext cx="1411165" cy="276999"/>
          </a:xfrm>
          <a:prstGeom prst="rect">
            <a:avLst/>
          </a:prstGeom>
          <a:noFill/>
        </p:spPr>
        <p:txBody>
          <a:bodyPr wrap="square" rtlCol="0">
            <a:spAutoFit/>
          </a:bodyPr>
          <a:lstStyle/>
          <a:p>
            <a:r>
              <a:rPr lang="en-SG" sz="1200" dirty="0">
                <a:solidFill>
                  <a:schemeClr val="bg1"/>
                </a:solidFill>
              </a:rPr>
              <a:t>Select Text </a:t>
            </a:r>
          </a:p>
        </p:txBody>
      </p:sp>
      <p:sp>
        <p:nvSpPr>
          <p:cNvPr id="22" name="TextBox 21">
            <a:extLst>
              <a:ext uri="{FF2B5EF4-FFF2-40B4-BE49-F238E27FC236}">
                <a16:creationId xmlns:a16="http://schemas.microsoft.com/office/drawing/2014/main" id="{1BA4AFCF-FA6C-4886-AE6E-133C769CC292}"/>
              </a:ext>
            </a:extLst>
          </p:cNvPr>
          <p:cNvSpPr txBox="1"/>
          <p:nvPr/>
        </p:nvSpPr>
        <p:spPr>
          <a:xfrm>
            <a:off x="4603013" y="2110128"/>
            <a:ext cx="1492985" cy="276999"/>
          </a:xfrm>
          <a:prstGeom prst="rect">
            <a:avLst/>
          </a:prstGeom>
          <a:noFill/>
        </p:spPr>
        <p:txBody>
          <a:bodyPr wrap="square" rtlCol="0">
            <a:spAutoFit/>
          </a:bodyPr>
          <a:lstStyle/>
          <a:p>
            <a:r>
              <a:rPr lang="en-SG" sz="1200" dirty="0">
                <a:solidFill>
                  <a:schemeClr val="bg1"/>
                </a:solidFill>
              </a:rPr>
              <a:t>Select the dropdown </a:t>
            </a:r>
          </a:p>
        </p:txBody>
      </p:sp>
      <p:cxnSp>
        <p:nvCxnSpPr>
          <p:cNvPr id="23" name="Straight Arrow Connector 22">
            <a:extLst>
              <a:ext uri="{FF2B5EF4-FFF2-40B4-BE49-F238E27FC236}">
                <a16:creationId xmlns:a16="http://schemas.microsoft.com/office/drawing/2014/main" id="{4FA7AE48-5D4E-4F4E-8DD9-970E043FC918}"/>
              </a:ext>
            </a:extLst>
          </p:cNvPr>
          <p:cNvCxnSpPr>
            <a:cxnSpLocks/>
            <a:stCxn id="22" idx="3"/>
            <a:endCxn id="9" idx="1"/>
          </p:cNvCxnSpPr>
          <p:nvPr/>
        </p:nvCxnSpPr>
        <p:spPr>
          <a:xfrm flipV="1">
            <a:off x="6095998" y="2239547"/>
            <a:ext cx="657685" cy="9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9375D6F-DD16-43BB-BF63-F405AC114ABF}"/>
              </a:ext>
            </a:extLst>
          </p:cNvPr>
          <p:cNvCxnSpPr>
            <a:cxnSpLocks/>
            <a:endCxn id="10" idx="1"/>
          </p:cNvCxnSpPr>
          <p:nvPr/>
        </p:nvCxnSpPr>
        <p:spPr>
          <a:xfrm>
            <a:off x="5438318" y="2814102"/>
            <a:ext cx="131536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1684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2928</TotalTime>
  <Words>3029</Words>
  <Application>Microsoft Office PowerPoint</Application>
  <PresentationFormat>Widescreen</PresentationFormat>
  <Paragraphs>493</Paragraphs>
  <Slides>85</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85</vt:i4>
      </vt:variant>
    </vt:vector>
  </HeadingPairs>
  <TitlesOfParts>
    <vt:vector size="95" baseType="lpstr">
      <vt:lpstr>Eyetype 2</vt:lpstr>
      <vt:lpstr>Arial</vt:lpstr>
      <vt:lpstr>Calibri</vt:lpstr>
      <vt:lpstr>Calibri Light</vt:lpstr>
      <vt:lpstr>Cambria Math</vt:lpstr>
      <vt:lpstr>Consolas</vt:lpstr>
      <vt:lpstr>Gill Sans MT</vt:lpstr>
      <vt:lpstr>Roboto</vt:lpstr>
      <vt:lpstr>office theme</vt:lpstr>
      <vt:lpstr>Office Theme</vt:lpstr>
      <vt:lpstr>PowerPoint Presentation</vt:lpstr>
      <vt:lpstr>Summary of learning objectives</vt:lpstr>
      <vt:lpstr>Summary of learning objectives</vt:lpstr>
      <vt:lpstr>Make an account on tinkercad </vt:lpstr>
      <vt:lpstr>You should see a blank page with components to the right </vt:lpstr>
      <vt:lpstr>What is tinkercad? </vt:lpstr>
      <vt:lpstr>Chapter 1: Intro </vt:lpstr>
      <vt:lpstr>Task 1a: Add an Arduino into your environment </vt:lpstr>
      <vt:lpstr>Task 1b: Run code on the simulation </vt:lpstr>
      <vt:lpstr>Task 1b: Run code on the simulation </vt:lpstr>
      <vt:lpstr>Analysis of activity 1b </vt:lpstr>
      <vt:lpstr>Analysis of activity 1b </vt:lpstr>
      <vt:lpstr>Activity 1a and 1b review </vt:lpstr>
      <vt:lpstr>Task 1c: upload code into your arduino </vt:lpstr>
      <vt:lpstr>Task 1c: upload code into your arduino </vt:lpstr>
      <vt:lpstr>Task 1c: upload code into your arduino </vt:lpstr>
      <vt:lpstr>Task 1c: upload code into your arduino </vt:lpstr>
      <vt:lpstr>Great you are now an Arduino caterpillar </vt:lpstr>
      <vt:lpstr>Chapter 2: Electronics basics  </vt:lpstr>
      <vt:lpstr>Task 2a: Add a breadboard </vt:lpstr>
      <vt:lpstr>Introduction to breadboard </vt:lpstr>
      <vt:lpstr>Task 2b: Add LED and resistor</vt:lpstr>
      <vt:lpstr>Task 2b: Connect LED and resistor</vt:lpstr>
      <vt:lpstr>Task 2b: Connect LED and resistor</vt:lpstr>
      <vt:lpstr>Task 2b: Connect LED and resistor</vt:lpstr>
      <vt:lpstr>Task 2c: Blink the LED </vt:lpstr>
      <vt:lpstr>Task 2c: Blink the LED </vt:lpstr>
      <vt:lpstr>Analysis of Task 2c </vt:lpstr>
      <vt:lpstr>Task 2d: Replicate your blink led circuit from tinkercad to Arduino </vt:lpstr>
      <vt:lpstr>Great you are now a well fed Arduino caterpillar </vt:lpstr>
      <vt:lpstr>Chapter 3: C++ fundamentals </vt:lpstr>
      <vt:lpstr>Task 3a: Learn how to use Serial Monitor </vt:lpstr>
      <vt:lpstr>Task 3a: Learn how to use Serial Monitor </vt:lpstr>
      <vt:lpstr>Task 3a analysis </vt:lpstr>
      <vt:lpstr>Learning about variables </vt:lpstr>
      <vt:lpstr>6 basic types</vt:lpstr>
      <vt:lpstr>Defining variables </vt:lpstr>
      <vt:lpstr>Task 3b: Adding a variable to store our pin number </vt:lpstr>
      <vt:lpstr>Task 3b: Adding a variable to store our pin number </vt:lpstr>
      <vt:lpstr>Task 3b analysis </vt:lpstr>
      <vt:lpstr>Logic, if else, else if </vt:lpstr>
      <vt:lpstr>Logic</vt:lpstr>
      <vt:lpstr>Logic: if else statement </vt:lpstr>
      <vt:lpstr>Logic operators </vt:lpstr>
      <vt:lpstr>Task 3c, use if else statement to on and off the led </vt:lpstr>
      <vt:lpstr>Task 3c, use if else statement to on and off the led </vt:lpstr>
      <vt:lpstr>Task 3c analysis </vt:lpstr>
      <vt:lpstr>Loops</vt:lpstr>
      <vt:lpstr>Loops: two types </vt:lpstr>
      <vt:lpstr>Loops: for loop </vt:lpstr>
      <vt:lpstr>Task 3d, use for loop to increase the brightness of the led and dim it down </vt:lpstr>
      <vt:lpstr>Task 3d, introducing pulse width modulation </vt:lpstr>
      <vt:lpstr>Task 3d, introducing pulse width modulation </vt:lpstr>
      <vt:lpstr>Task 3d, recap of what we learnt about pulse width modulation (PWM) </vt:lpstr>
      <vt:lpstr>Task 3d: back to the task of lighting up and dimming the led </vt:lpstr>
      <vt:lpstr>Task 3d: adjusting code to send pwm signals </vt:lpstr>
      <vt:lpstr>Task 3d analysis </vt:lpstr>
      <vt:lpstr>Task 3e: (Bonus)</vt:lpstr>
      <vt:lpstr>Task 3e (Bonus) </vt:lpstr>
      <vt:lpstr>Break: </vt:lpstr>
      <vt:lpstr>Activity: 5mins</vt:lpstr>
      <vt:lpstr>Activity Answer</vt:lpstr>
      <vt:lpstr>continue: </vt:lpstr>
      <vt:lpstr>Activity: 5mins</vt:lpstr>
      <vt:lpstr>Activity Answer</vt:lpstr>
      <vt:lpstr>while loops  </vt:lpstr>
      <vt:lpstr>while loops syntax  </vt:lpstr>
      <vt:lpstr>Functions</vt:lpstr>
      <vt:lpstr>Functions</vt:lpstr>
      <vt:lpstr>Functions</vt:lpstr>
      <vt:lpstr>Task 3f: Create a function (will be useful for the final task)</vt:lpstr>
      <vt:lpstr>Great! you are now an Arduino cocoon</vt:lpstr>
      <vt:lpstr>Chapter 4:  </vt:lpstr>
      <vt:lpstr>What is a potentiometer</vt:lpstr>
      <vt:lpstr>What is a voltage divider </vt:lpstr>
      <vt:lpstr>PowerPoint Presentation</vt:lpstr>
      <vt:lpstr>Potentiometer in relation to voltage divider </vt:lpstr>
      <vt:lpstr>Potentiometer in relation to voltage divider </vt:lpstr>
      <vt:lpstr>Potentiometer in relation to voltage divider </vt:lpstr>
      <vt:lpstr>Task 4a: Connect your potentiometer </vt:lpstr>
      <vt:lpstr>analogRead </vt:lpstr>
      <vt:lpstr>Final Challenge</vt:lpstr>
      <vt:lpstr>Final Challenge: solution </vt:lpstr>
      <vt:lpstr>Where else can we bring this </vt:lpstr>
      <vt:lpstr>Congrats on finishing C++ with Arduino tutorial!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Student - Clarence Lee Sheng</cp:lastModifiedBy>
  <cp:revision>38</cp:revision>
  <dcterms:created xsi:type="dcterms:W3CDTF">2021-06-15T08:47:33Z</dcterms:created>
  <dcterms:modified xsi:type="dcterms:W3CDTF">2021-09-26T12:58:05Z</dcterms:modified>
</cp:coreProperties>
</file>